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tags/tag16.xml" ContentType="application/vnd.openxmlformats-officedocument.presentationml.tags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ags/tag5.xml" ContentType="application/vnd.openxmlformats-officedocument.presentationml.tags+xml"/>
  <Override PartName="/ppt/diagrams/quickStyle3.xml" ContentType="application/vnd.openxmlformats-officedocument.drawingml.diagramStyle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diagrams/colors1.xml" ContentType="application/vnd.openxmlformats-officedocument.drawingml.diagramColor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ags/tag2.xml" ContentType="application/vnd.openxmlformats-officedocument.presentationml.tag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tags/tag14.xml" ContentType="application/vnd.openxmlformats-officedocument.presentationml.tag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charts/chart1.xml" ContentType="application/vnd.openxmlformats-officedocument.drawingml.char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Default Extension="jpeg" ContentType="image/jpeg"/>
  <Override PartName="/ppt/slideLayouts/slideLayout152.xml" ContentType="application/vnd.openxmlformats-officedocument.presentationml.slideLayout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diagrams/layout4.xml" ContentType="application/vnd.openxmlformats-officedocument.drawingml.diagramLayout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diagrams/data1.xml" ContentType="application/vnd.openxmlformats-officedocument.drawingml.diagramData+xml"/>
  <Override PartName="/ppt/tags/tag11.xml" ContentType="application/vnd.openxmlformats-officedocument.presentationml.tags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ags/tag4.xml" ContentType="application/vnd.openxmlformats-officedocument.presentationml.tags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ags/tag9.xml" ContentType="application/vnd.openxmlformats-officedocument.presentationml.tags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ags/tag1.xml" ContentType="application/vnd.openxmlformats-officedocument.presentationml.tags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ags/tag6.xml" ContentType="application/vnd.openxmlformats-officedocument.presentationml.tag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44" r:id="rId3"/>
    <p:sldMasterId id="2147483768" r:id="rId4"/>
    <p:sldMasterId id="2147483780" r:id="rId5"/>
    <p:sldMasterId id="2147483804" r:id="rId6"/>
    <p:sldMasterId id="2147483816" r:id="rId7"/>
    <p:sldMasterId id="2147483828" r:id="rId8"/>
    <p:sldMasterId id="2147483852" r:id="rId9"/>
    <p:sldMasterId id="2147483864" r:id="rId10"/>
    <p:sldMasterId id="2147483888" r:id="rId11"/>
    <p:sldMasterId id="2147483900" r:id="rId12"/>
    <p:sldMasterId id="2147483924" r:id="rId13"/>
    <p:sldMasterId id="2147484000" r:id="rId14"/>
    <p:sldMasterId id="2147484013" r:id="rId15"/>
  </p:sldMasterIdLst>
  <p:notesMasterIdLst>
    <p:notesMasterId r:id="rId58"/>
  </p:notesMasterIdLst>
  <p:sldIdLst>
    <p:sldId id="256" r:id="rId16"/>
    <p:sldId id="257" r:id="rId17"/>
    <p:sldId id="283" r:id="rId18"/>
    <p:sldId id="327" r:id="rId19"/>
    <p:sldId id="329" r:id="rId20"/>
    <p:sldId id="284" r:id="rId21"/>
    <p:sldId id="320" r:id="rId22"/>
    <p:sldId id="269" r:id="rId23"/>
    <p:sldId id="301" r:id="rId24"/>
    <p:sldId id="321" r:id="rId25"/>
    <p:sldId id="322" r:id="rId26"/>
    <p:sldId id="302" r:id="rId27"/>
    <p:sldId id="303" r:id="rId28"/>
    <p:sldId id="305" r:id="rId29"/>
    <p:sldId id="260" r:id="rId30"/>
    <p:sldId id="332" r:id="rId31"/>
    <p:sldId id="279" r:id="rId32"/>
    <p:sldId id="281" r:id="rId33"/>
    <p:sldId id="280" r:id="rId34"/>
    <p:sldId id="333" r:id="rId35"/>
    <p:sldId id="307" r:id="rId36"/>
    <p:sldId id="314" r:id="rId37"/>
    <p:sldId id="298" r:id="rId38"/>
    <p:sldId id="263" r:id="rId39"/>
    <p:sldId id="291" r:id="rId40"/>
    <p:sldId id="328" r:id="rId41"/>
    <p:sldId id="292" r:id="rId42"/>
    <p:sldId id="299" r:id="rId43"/>
    <p:sldId id="268" r:id="rId44"/>
    <p:sldId id="293" r:id="rId45"/>
    <p:sldId id="265" r:id="rId46"/>
    <p:sldId id="295" r:id="rId47"/>
    <p:sldId id="266" r:id="rId48"/>
    <p:sldId id="296" r:id="rId49"/>
    <p:sldId id="264" r:id="rId50"/>
    <p:sldId id="294" r:id="rId51"/>
    <p:sldId id="267" r:id="rId52"/>
    <p:sldId id="316" r:id="rId53"/>
    <p:sldId id="334" r:id="rId54"/>
    <p:sldId id="317" r:id="rId55"/>
    <p:sldId id="318" r:id="rId56"/>
    <p:sldId id="319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6699FF"/>
    <a:srgbClr val="CCFF66"/>
    <a:srgbClr val="FF9966"/>
    <a:srgbClr val="0095B0"/>
    <a:srgbClr val="10AFCC"/>
    <a:srgbClr val="33D0D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324" autoAdjust="0"/>
    <p:restoredTop sz="92185" autoAdjust="0"/>
  </p:normalViewPr>
  <p:slideViewPr>
    <p:cSldViewPr>
      <p:cViewPr varScale="1">
        <p:scale>
          <a:sx n="73" d="100"/>
          <a:sy n="73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61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sudhir%20sir%20data\New%20Volume\F\BHARGAVA\Sudhir\FOO\Traffic%20share\Data%20for%20traffic%20chart%20for%20Naukri%20for%20Investor%20ppt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124084705515058"/>
          <c:y val="0.12431449926685828"/>
          <c:w val="0.88108263140947618"/>
          <c:h val="0.70025275042893753"/>
        </c:manualLayout>
      </c:layout>
      <c:lineChart>
        <c:grouping val="standard"/>
        <c:ser>
          <c:idx val="0"/>
          <c:order val="0"/>
          <c:tx>
            <c:strRef>
              <c:f>Sheet1!$A$4</c:f>
              <c:strCache>
                <c:ptCount val="1"/>
                <c:pt idx="0">
                  <c:v>Naukri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cat>
            <c:numRef>
              <c:f>Sheet1!$B$3:$BF$3</c:f>
              <c:numCache>
                <c:formatCode>mmm\-yy</c:formatCode>
                <c:ptCount val="57"/>
                <c:pt idx="0">
                  <c:v>39387</c:v>
                </c:pt>
                <c:pt idx="1">
                  <c:v>39417</c:v>
                </c:pt>
                <c:pt idx="2">
                  <c:v>39448</c:v>
                </c:pt>
                <c:pt idx="3">
                  <c:v>39479</c:v>
                </c:pt>
                <c:pt idx="4">
                  <c:v>39508</c:v>
                </c:pt>
                <c:pt idx="5">
                  <c:v>39539</c:v>
                </c:pt>
                <c:pt idx="6">
                  <c:v>39569</c:v>
                </c:pt>
                <c:pt idx="7">
                  <c:v>39600</c:v>
                </c:pt>
                <c:pt idx="8">
                  <c:v>39630</c:v>
                </c:pt>
                <c:pt idx="9">
                  <c:v>39661</c:v>
                </c:pt>
                <c:pt idx="10">
                  <c:v>39692</c:v>
                </c:pt>
                <c:pt idx="11">
                  <c:v>39722</c:v>
                </c:pt>
                <c:pt idx="12">
                  <c:v>39753</c:v>
                </c:pt>
                <c:pt idx="13">
                  <c:v>39783</c:v>
                </c:pt>
                <c:pt idx="14">
                  <c:v>39814</c:v>
                </c:pt>
                <c:pt idx="15">
                  <c:v>39845</c:v>
                </c:pt>
                <c:pt idx="16">
                  <c:v>39873</c:v>
                </c:pt>
                <c:pt idx="17">
                  <c:v>39904</c:v>
                </c:pt>
                <c:pt idx="18">
                  <c:v>39934</c:v>
                </c:pt>
                <c:pt idx="19">
                  <c:v>39965</c:v>
                </c:pt>
                <c:pt idx="20">
                  <c:v>39995</c:v>
                </c:pt>
                <c:pt idx="21">
                  <c:v>40026</c:v>
                </c:pt>
                <c:pt idx="22">
                  <c:v>40057</c:v>
                </c:pt>
                <c:pt idx="23">
                  <c:v>40057</c:v>
                </c:pt>
                <c:pt idx="24">
                  <c:v>40087</c:v>
                </c:pt>
                <c:pt idx="25">
                  <c:v>40118</c:v>
                </c:pt>
                <c:pt idx="26">
                  <c:v>40148</c:v>
                </c:pt>
                <c:pt idx="27">
                  <c:v>40179</c:v>
                </c:pt>
                <c:pt idx="28">
                  <c:v>40210</c:v>
                </c:pt>
                <c:pt idx="29">
                  <c:v>40238</c:v>
                </c:pt>
                <c:pt idx="30">
                  <c:v>40269</c:v>
                </c:pt>
                <c:pt idx="31">
                  <c:v>40299</c:v>
                </c:pt>
                <c:pt idx="32">
                  <c:v>40330</c:v>
                </c:pt>
                <c:pt idx="33">
                  <c:v>40360</c:v>
                </c:pt>
                <c:pt idx="34">
                  <c:v>40391</c:v>
                </c:pt>
                <c:pt idx="35">
                  <c:v>40422</c:v>
                </c:pt>
                <c:pt idx="36">
                  <c:v>40452</c:v>
                </c:pt>
                <c:pt idx="37">
                  <c:v>40483</c:v>
                </c:pt>
                <c:pt idx="38">
                  <c:v>40513</c:v>
                </c:pt>
                <c:pt idx="39">
                  <c:v>40544</c:v>
                </c:pt>
                <c:pt idx="40">
                  <c:v>40575</c:v>
                </c:pt>
                <c:pt idx="41">
                  <c:v>40603</c:v>
                </c:pt>
                <c:pt idx="42">
                  <c:v>40634</c:v>
                </c:pt>
                <c:pt idx="43">
                  <c:v>40664</c:v>
                </c:pt>
                <c:pt idx="44">
                  <c:v>40695</c:v>
                </c:pt>
                <c:pt idx="45">
                  <c:v>40725</c:v>
                </c:pt>
                <c:pt idx="46">
                  <c:v>40756</c:v>
                </c:pt>
                <c:pt idx="47">
                  <c:v>40787</c:v>
                </c:pt>
                <c:pt idx="48">
                  <c:v>40817</c:v>
                </c:pt>
                <c:pt idx="49">
                  <c:v>40848</c:v>
                </c:pt>
                <c:pt idx="50">
                  <c:v>40878</c:v>
                </c:pt>
                <c:pt idx="51">
                  <c:v>40909</c:v>
                </c:pt>
                <c:pt idx="52">
                  <c:v>40940</c:v>
                </c:pt>
                <c:pt idx="53">
                  <c:v>40969</c:v>
                </c:pt>
                <c:pt idx="54">
                  <c:v>41000</c:v>
                </c:pt>
                <c:pt idx="55">
                  <c:v>41030</c:v>
                </c:pt>
                <c:pt idx="56">
                  <c:v>41061</c:v>
                </c:pt>
              </c:numCache>
            </c:numRef>
          </c:cat>
          <c:val>
            <c:numRef>
              <c:f>Sheet1!$B$4:$BF$4</c:f>
              <c:numCache>
                <c:formatCode>General</c:formatCode>
                <c:ptCount val="57"/>
                <c:pt idx="0">
                  <c:v>41.24</c:v>
                </c:pt>
                <c:pt idx="1">
                  <c:v>47.05</c:v>
                </c:pt>
                <c:pt idx="2">
                  <c:v>45.89</c:v>
                </c:pt>
                <c:pt idx="3" formatCode="0.00">
                  <c:v>47.121518137393352</c:v>
                </c:pt>
                <c:pt idx="4" formatCode="0.00">
                  <c:v>59.035283857380094</c:v>
                </c:pt>
                <c:pt idx="5" formatCode="0.00">
                  <c:v>53.976245748058602</c:v>
                </c:pt>
                <c:pt idx="6" formatCode="0.00">
                  <c:v>55.865017689681274</c:v>
                </c:pt>
                <c:pt idx="7" formatCode="0.00">
                  <c:v>58.571829111619245</c:v>
                </c:pt>
                <c:pt idx="8" formatCode="0.00">
                  <c:v>57.875964090193705</c:v>
                </c:pt>
                <c:pt idx="9">
                  <c:v>54.730000000000011</c:v>
                </c:pt>
                <c:pt idx="10">
                  <c:v>52.87</c:v>
                </c:pt>
                <c:pt idx="11">
                  <c:v>50.65</c:v>
                </c:pt>
                <c:pt idx="12">
                  <c:v>53.08</c:v>
                </c:pt>
                <c:pt idx="13">
                  <c:v>58.03</c:v>
                </c:pt>
                <c:pt idx="14">
                  <c:v>58.2</c:v>
                </c:pt>
                <c:pt idx="15">
                  <c:v>61.52</c:v>
                </c:pt>
                <c:pt idx="16">
                  <c:v>53.05</c:v>
                </c:pt>
                <c:pt idx="17">
                  <c:v>53.38</c:v>
                </c:pt>
                <c:pt idx="18">
                  <c:v>60.75</c:v>
                </c:pt>
                <c:pt idx="19">
                  <c:v>60.6</c:v>
                </c:pt>
                <c:pt idx="20">
                  <c:v>60.220000000000013</c:v>
                </c:pt>
                <c:pt idx="21">
                  <c:v>63.1</c:v>
                </c:pt>
                <c:pt idx="22">
                  <c:v>64.34</c:v>
                </c:pt>
                <c:pt idx="23" formatCode="0.0">
                  <c:v>64.342514087103126</c:v>
                </c:pt>
                <c:pt idx="24" formatCode="0.0">
                  <c:v>63.519655308207277</c:v>
                </c:pt>
                <c:pt idx="25" formatCode="0.0">
                  <c:v>59.846607057112728</c:v>
                </c:pt>
                <c:pt idx="26" formatCode="0.0">
                  <c:v>60.966449674511772</c:v>
                </c:pt>
                <c:pt idx="27" formatCode="0.0">
                  <c:v>59.84</c:v>
                </c:pt>
                <c:pt idx="28" formatCode="0.0">
                  <c:v>61.32</c:v>
                </c:pt>
                <c:pt idx="29" formatCode="0.0">
                  <c:v>58.220000000000013</c:v>
                </c:pt>
                <c:pt idx="30" formatCode="0.0">
                  <c:v>60.9</c:v>
                </c:pt>
                <c:pt idx="31" formatCode="0.0">
                  <c:v>62.8</c:v>
                </c:pt>
                <c:pt idx="32" formatCode="0.0">
                  <c:v>60.1</c:v>
                </c:pt>
                <c:pt idx="33" formatCode="0.0">
                  <c:v>60.5</c:v>
                </c:pt>
                <c:pt idx="34" formatCode="0.0">
                  <c:v>59.6</c:v>
                </c:pt>
                <c:pt idx="35" formatCode="0.0">
                  <c:v>57.2</c:v>
                </c:pt>
                <c:pt idx="36" formatCode="0.0">
                  <c:v>54.2</c:v>
                </c:pt>
                <c:pt idx="37" formatCode="0.0">
                  <c:v>54.6</c:v>
                </c:pt>
                <c:pt idx="38" formatCode="0.0">
                  <c:v>56.4</c:v>
                </c:pt>
                <c:pt idx="39" formatCode="0.0">
                  <c:v>56.4</c:v>
                </c:pt>
                <c:pt idx="40" formatCode="0.0">
                  <c:v>55.71</c:v>
                </c:pt>
                <c:pt idx="41" formatCode="0.0">
                  <c:v>53.52</c:v>
                </c:pt>
                <c:pt idx="42" formatCode="0.0">
                  <c:v>51.760000000000012</c:v>
                </c:pt>
                <c:pt idx="43" formatCode="0.0">
                  <c:v>53.96</c:v>
                </c:pt>
                <c:pt idx="44" formatCode="0.0">
                  <c:v>53.81</c:v>
                </c:pt>
                <c:pt idx="45" formatCode="0.0">
                  <c:v>59.39</c:v>
                </c:pt>
                <c:pt idx="46" formatCode="0.0">
                  <c:v>61.08</c:v>
                </c:pt>
                <c:pt idx="47" formatCode="0.0">
                  <c:v>59.56</c:v>
                </c:pt>
                <c:pt idx="48" formatCode="0.0">
                  <c:v>59.52</c:v>
                </c:pt>
                <c:pt idx="49" formatCode="0.0">
                  <c:v>60.99</c:v>
                </c:pt>
                <c:pt idx="50" formatCode="0.0">
                  <c:v>60.87</c:v>
                </c:pt>
                <c:pt idx="51" formatCode="0.0">
                  <c:v>61.24</c:v>
                </c:pt>
                <c:pt idx="52" formatCode="0.0">
                  <c:v>60.160000000000011</c:v>
                </c:pt>
                <c:pt idx="53" formatCode="0.0">
                  <c:v>61.54</c:v>
                </c:pt>
                <c:pt idx="54" formatCode="0.0">
                  <c:v>60.37</c:v>
                </c:pt>
                <c:pt idx="55" formatCode="0.0">
                  <c:v>61.45</c:v>
                </c:pt>
                <c:pt idx="56" formatCode="0.0">
                  <c:v>60.620000000000012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Monsterindia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cat>
            <c:numRef>
              <c:f>Sheet1!$B$3:$BF$3</c:f>
              <c:numCache>
                <c:formatCode>mmm\-yy</c:formatCode>
                <c:ptCount val="57"/>
                <c:pt idx="0">
                  <c:v>39387</c:v>
                </c:pt>
                <c:pt idx="1">
                  <c:v>39417</c:v>
                </c:pt>
                <c:pt idx="2">
                  <c:v>39448</c:v>
                </c:pt>
                <c:pt idx="3">
                  <c:v>39479</c:v>
                </c:pt>
                <c:pt idx="4">
                  <c:v>39508</c:v>
                </c:pt>
                <c:pt idx="5">
                  <c:v>39539</c:v>
                </c:pt>
                <c:pt idx="6">
                  <c:v>39569</c:v>
                </c:pt>
                <c:pt idx="7">
                  <c:v>39600</c:v>
                </c:pt>
                <c:pt idx="8">
                  <c:v>39630</c:v>
                </c:pt>
                <c:pt idx="9">
                  <c:v>39661</c:v>
                </c:pt>
                <c:pt idx="10">
                  <c:v>39692</c:v>
                </c:pt>
                <c:pt idx="11">
                  <c:v>39722</c:v>
                </c:pt>
                <c:pt idx="12">
                  <c:v>39753</c:v>
                </c:pt>
                <c:pt idx="13">
                  <c:v>39783</c:v>
                </c:pt>
                <c:pt idx="14">
                  <c:v>39814</c:v>
                </c:pt>
                <c:pt idx="15">
                  <c:v>39845</c:v>
                </c:pt>
                <c:pt idx="16">
                  <c:v>39873</c:v>
                </c:pt>
                <c:pt idx="17">
                  <c:v>39904</c:v>
                </c:pt>
                <c:pt idx="18">
                  <c:v>39934</c:v>
                </c:pt>
                <c:pt idx="19">
                  <c:v>39965</c:v>
                </c:pt>
                <c:pt idx="20">
                  <c:v>39995</c:v>
                </c:pt>
                <c:pt idx="21">
                  <c:v>40026</c:v>
                </c:pt>
                <c:pt idx="22">
                  <c:v>40057</c:v>
                </c:pt>
                <c:pt idx="23">
                  <c:v>40057</c:v>
                </c:pt>
                <c:pt idx="24">
                  <c:v>40087</c:v>
                </c:pt>
                <c:pt idx="25">
                  <c:v>40118</c:v>
                </c:pt>
                <c:pt idx="26">
                  <c:v>40148</c:v>
                </c:pt>
                <c:pt idx="27">
                  <c:v>40179</c:v>
                </c:pt>
                <c:pt idx="28">
                  <c:v>40210</c:v>
                </c:pt>
                <c:pt idx="29">
                  <c:v>40238</c:v>
                </c:pt>
                <c:pt idx="30">
                  <c:v>40269</c:v>
                </c:pt>
                <c:pt idx="31">
                  <c:v>40299</c:v>
                </c:pt>
                <c:pt idx="32">
                  <c:v>40330</c:v>
                </c:pt>
                <c:pt idx="33">
                  <c:v>40360</c:v>
                </c:pt>
                <c:pt idx="34">
                  <c:v>40391</c:v>
                </c:pt>
                <c:pt idx="35">
                  <c:v>40422</c:v>
                </c:pt>
                <c:pt idx="36">
                  <c:v>40452</c:v>
                </c:pt>
                <c:pt idx="37">
                  <c:v>40483</c:v>
                </c:pt>
                <c:pt idx="38">
                  <c:v>40513</c:v>
                </c:pt>
                <c:pt idx="39">
                  <c:v>40544</c:v>
                </c:pt>
                <c:pt idx="40">
                  <c:v>40575</c:v>
                </c:pt>
                <c:pt idx="41">
                  <c:v>40603</c:v>
                </c:pt>
                <c:pt idx="42">
                  <c:v>40634</c:v>
                </c:pt>
                <c:pt idx="43">
                  <c:v>40664</c:v>
                </c:pt>
                <c:pt idx="44">
                  <c:v>40695</c:v>
                </c:pt>
                <c:pt idx="45">
                  <c:v>40725</c:v>
                </c:pt>
                <c:pt idx="46">
                  <c:v>40756</c:v>
                </c:pt>
                <c:pt idx="47">
                  <c:v>40787</c:v>
                </c:pt>
                <c:pt idx="48">
                  <c:v>40817</c:v>
                </c:pt>
                <c:pt idx="49">
                  <c:v>40848</c:v>
                </c:pt>
                <c:pt idx="50">
                  <c:v>40878</c:v>
                </c:pt>
                <c:pt idx="51">
                  <c:v>40909</c:v>
                </c:pt>
                <c:pt idx="52">
                  <c:v>40940</c:v>
                </c:pt>
                <c:pt idx="53">
                  <c:v>40969</c:v>
                </c:pt>
                <c:pt idx="54">
                  <c:v>41000</c:v>
                </c:pt>
                <c:pt idx="55">
                  <c:v>41030</c:v>
                </c:pt>
                <c:pt idx="56">
                  <c:v>41061</c:v>
                </c:pt>
              </c:numCache>
            </c:numRef>
          </c:cat>
          <c:val>
            <c:numRef>
              <c:f>Sheet1!$B$5:$BF$5</c:f>
              <c:numCache>
                <c:formatCode>General</c:formatCode>
                <c:ptCount val="57"/>
                <c:pt idx="0" formatCode="0.00">
                  <c:v>27.1</c:v>
                </c:pt>
                <c:pt idx="1">
                  <c:v>31.86</c:v>
                </c:pt>
                <c:pt idx="2" formatCode="0.00">
                  <c:v>32.700000000000003</c:v>
                </c:pt>
                <c:pt idx="3" formatCode="0.00">
                  <c:v>29.215938097851865</c:v>
                </c:pt>
                <c:pt idx="4" formatCode="0.00">
                  <c:v>23.60622732712951</c:v>
                </c:pt>
                <c:pt idx="5" formatCode="0.00">
                  <c:v>23.323069150395693</c:v>
                </c:pt>
                <c:pt idx="6" formatCode="0.00">
                  <c:v>28.296537766310813</c:v>
                </c:pt>
                <c:pt idx="7" formatCode="0.00">
                  <c:v>22.766704468892691</c:v>
                </c:pt>
                <c:pt idx="8" formatCode="0.00">
                  <c:v>24.35102652735689</c:v>
                </c:pt>
                <c:pt idx="9" formatCode="0.00">
                  <c:v>27.939999999999987</c:v>
                </c:pt>
                <c:pt idx="10" formatCode="0.00">
                  <c:v>29.4</c:v>
                </c:pt>
                <c:pt idx="11">
                  <c:v>32.15</c:v>
                </c:pt>
                <c:pt idx="12">
                  <c:v>30.630000000000031</c:v>
                </c:pt>
                <c:pt idx="13" formatCode="0.00">
                  <c:v>26.8</c:v>
                </c:pt>
                <c:pt idx="14">
                  <c:v>25.24</c:v>
                </c:pt>
                <c:pt idx="15">
                  <c:v>27.84</c:v>
                </c:pt>
                <c:pt idx="16">
                  <c:v>30.01</c:v>
                </c:pt>
                <c:pt idx="17">
                  <c:v>30.89</c:v>
                </c:pt>
                <c:pt idx="18">
                  <c:v>25.790000000000003</c:v>
                </c:pt>
                <c:pt idx="19">
                  <c:v>25.47</c:v>
                </c:pt>
                <c:pt idx="20">
                  <c:v>25.389999999999986</c:v>
                </c:pt>
                <c:pt idx="21">
                  <c:v>23.3</c:v>
                </c:pt>
                <c:pt idx="22">
                  <c:v>22.5</c:v>
                </c:pt>
                <c:pt idx="23" formatCode="0.0">
                  <c:v>23.130057752734135</c:v>
                </c:pt>
                <c:pt idx="24" formatCode="0.0">
                  <c:v>24.121476059209154</c:v>
                </c:pt>
                <c:pt idx="25" formatCode="0.0">
                  <c:v>26.020997443450955</c:v>
                </c:pt>
                <c:pt idx="26" formatCode="0.0">
                  <c:v>24.064221331997889</c:v>
                </c:pt>
                <c:pt idx="27" formatCode="0.0">
                  <c:v>24.79</c:v>
                </c:pt>
                <c:pt idx="28" formatCode="0.0">
                  <c:v>23.25</c:v>
                </c:pt>
                <c:pt idx="29" formatCode="0.0">
                  <c:v>25.6</c:v>
                </c:pt>
                <c:pt idx="30" formatCode="0.0">
                  <c:v>23.8</c:v>
                </c:pt>
                <c:pt idx="31" formatCode="0.0">
                  <c:v>23.4</c:v>
                </c:pt>
                <c:pt idx="32" formatCode="0.0">
                  <c:v>23.9</c:v>
                </c:pt>
                <c:pt idx="33" formatCode="0.0">
                  <c:v>25.3</c:v>
                </c:pt>
                <c:pt idx="34" formatCode="0.0">
                  <c:v>23.2</c:v>
                </c:pt>
                <c:pt idx="35" formatCode="0.0">
                  <c:v>24.5</c:v>
                </c:pt>
                <c:pt idx="36" formatCode="0.0">
                  <c:v>24.7</c:v>
                </c:pt>
                <c:pt idx="37" formatCode="0.0">
                  <c:v>24.7</c:v>
                </c:pt>
                <c:pt idx="38" formatCode="0.0">
                  <c:v>22.8</c:v>
                </c:pt>
                <c:pt idx="39" formatCode="0.0">
                  <c:v>23.82</c:v>
                </c:pt>
                <c:pt idx="40" formatCode="0.0">
                  <c:v>25.650000000000031</c:v>
                </c:pt>
                <c:pt idx="41" formatCode="0.0">
                  <c:v>25.919999999999987</c:v>
                </c:pt>
                <c:pt idx="42" formatCode="0.0">
                  <c:v>25.24</c:v>
                </c:pt>
                <c:pt idx="43" formatCode="0.0">
                  <c:v>24.06</c:v>
                </c:pt>
                <c:pt idx="44" formatCode="0.0">
                  <c:v>23.830000000000005</c:v>
                </c:pt>
                <c:pt idx="45" formatCode="0.0">
                  <c:v>22.130000000000031</c:v>
                </c:pt>
                <c:pt idx="46" formatCode="0.0">
                  <c:v>21.09</c:v>
                </c:pt>
                <c:pt idx="47" formatCode="0.0">
                  <c:v>20.66</c:v>
                </c:pt>
                <c:pt idx="48" formatCode="0.0">
                  <c:v>21.47</c:v>
                </c:pt>
                <c:pt idx="49" formatCode="0.0">
                  <c:v>20.89</c:v>
                </c:pt>
                <c:pt idx="50" formatCode="0.0">
                  <c:v>19.559999999999999</c:v>
                </c:pt>
                <c:pt idx="51" formatCode="0.0">
                  <c:v>19.36</c:v>
                </c:pt>
                <c:pt idx="52" formatCode="0.0">
                  <c:v>18.73</c:v>
                </c:pt>
                <c:pt idx="53" formatCode="0.0">
                  <c:v>18.62</c:v>
                </c:pt>
                <c:pt idx="54" formatCode="0.0">
                  <c:v>19.41</c:v>
                </c:pt>
                <c:pt idx="55" formatCode="0.0">
                  <c:v>17.559999999999999</c:v>
                </c:pt>
                <c:pt idx="56" formatCode="0.0">
                  <c:v>17.93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Timesjobs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>
                <a:solidFill>
                  <a:schemeClr val="tx1"/>
                </a:solidFill>
              </a:ln>
            </c:spPr>
          </c:marker>
          <c:cat>
            <c:numRef>
              <c:f>Sheet1!$B$3:$BF$3</c:f>
              <c:numCache>
                <c:formatCode>mmm\-yy</c:formatCode>
                <c:ptCount val="57"/>
                <c:pt idx="0">
                  <c:v>39387</c:v>
                </c:pt>
                <c:pt idx="1">
                  <c:v>39417</c:v>
                </c:pt>
                <c:pt idx="2">
                  <c:v>39448</c:v>
                </c:pt>
                <c:pt idx="3">
                  <c:v>39479</c:v>
                </c:pt>
                <c:pt idx="4">
                  <c:v>39508</c:v>
                </c:pt>
                <c:pt idx="5">
                  <c:v>39539</c:v>
                </c:pt>
                <c:pt idx="6">
                  <c:v>39569</c:v>
                </c:pt>
                <c:pt idx="7">
                  <c:v>39600</c:v>
                </c:pt>
                <c:pt idx="8">
                  <c:v>39630</c:v>
                </c:pt>
                <c:pt idx="9">
                  <c:v>39661</c:v>
                </c:pt>
                <c:pt idx="10">
                  <c:v>39692</c:v>
                </c:pt>
                <c:pt idx="11">
                  <c:v>39722</c:v>
                </c:pt>
                <c:pt idx="12">
                  <c:v>39753</c:v>
                </c:pt>
                <c:pt idx="13">
                  <c:v>39783</c:v>
                </c:pt>
                <c:pt idx="14">
                  <c:v>39814</c:v>
                </c:pt>
                <c:pt idx="15">
                  <c:v>39845</c:v>
                </c:pt>
                <c:pt idx="16">
                  <c:v>39873</c:v>
                </c:pt>
                <c:pt idx="17">
                  <c:v>39904</c:v>
                </c:pt>
                <c:pt idx="18">
                  <c:v>39934</c:v>
                </c:pt>
                <c:pt idx="19">
                  <c:v>39965</c:v>
                </c:pt>
                <c:pt idx="20">
                  <c:v>39995</c:v>
                </c:pt>
                <c:pt idx="21">
                  <c:v>40026</c:v>
                </c:pt>
                <c:pt idx="22">
                  <c:v>40057</c:v>
                </c:pt>
                <c:pt idx="23">
                  <c:v>40057</c:v>
                </c:pt>
                <c:pt idx="24">
                  <c:v>40087</c:v>
                </c:pt>
                <c:pt idx="25">
                  <c:v>40118</c:v>
                </c:pt>
                <c:pt idx="26">
                  <c:v>40148</c:v>
                </c:pt>
                <c:pt idx="27">
                  <c:v>40179</c:v>
                </c:pt>
                <c:pt idx="28">
                  <c:v>40210</c:v>
                </c:pt>
                <c:pt idx="29">
                  <c:v>40238</c:v>
                </c:pt>
                <c:pt idx="30">
                  <c:v>40269</c:v>
                </c:pt>
                <c:pt idx="31">
                  <c:v>40299</c:v>
                </c:pt>
                <c:pt idx="32">
                  <c:v>40330</c:v>
                </c:pt>
                <c:pt idx="33">
                  <c:v>40360</c:v>
                </c:pt>
                <c:pt idx="34">
                  <c:v>40391</c:v>
                </c:pt>
                <c:pt idx="35">
                  <c:v>40422</c:v>
                </c:pt>
                <c:pt idx="36">
                  <c:v>40452</c:v>
                </c:pt>
                <c:pt idx="37">
                  <c:v>40483</c:v>
                </c:pt>
                <c:pt idx="38">
                  <c:v>40513</c:v>
                </c:pt>
                <c:pt idx="39">
                  <c:v>40544</c:v>
                </c:pt>
                <c:pt idx="40">
                  <c:v>40575</c:v>
                </c:pt>
                <c:pt idx="41">
                  <c:v>40603</c:v>
                </c:pt>
                <c:pt idx="42">
                  <c:v>40634</c:v>
                </c:pt>
                <c:pt idx="43">
                  <c:v>40664</c:v>
                </c:pt>
                <c:pt idx="44">
                  <c:v>40695</c:v>
                </c:pt>
                <c:pt idx="45">
                  <c:v>40725</c:v>
                </c:pt>
                <c:pt idx="46">
                  <c:v>40756</c:v>
                </c:pt>
                <c:pt idx="47">
                  <c:v>40787</c:v>
                </c:pt>
                <c:pt idx="48">
                  <c:v>40817</c:v>
                </c:pt>
                <c:pt idx="49">
                  <c:v>40848</c:v>
                </c:pt>
                <c:pt idx="50">
                  <c:v>40878</c:v>
                </c:pt>
                <c:pt idx="51">
                  <c:v>40909</c:v>
                </c:pt>
                <c:pt idx="52">
                  <c:v>40940</c:v>
                </c:pt>
                <c:pt idx="53">
                  <c:v>40969</c:v>
                </c:pt>
                <c:pt idx="54">
                  <c:v>41000</c:v>
                </c:pt>
                <c:pt idx="55">
                  <c:v>41030</c:v>
                </c:pt>
                <c:pt idx="56">
                  <c:v>41061</c:v>
                </c:pt>
              </c:numCache>
            </c:numRef>
          </c:cat>
          <c:val>
            <c:numRef>
              <c:f>Sheet1!$B$6:$BF$6</c:f>
              <c:numCache>
                <c:formatCode>General</c:formatCode>
                <c:ptCount val="57"/>
                <c:pt idx="0">
                  <c:v>29.37</c:v>
                </c:pt>
                <c:pt idx="1">
                  <c:v>17.760000000000002</c:v>
                </c:pt>
                <c:pt idx="2">
                  <c:v>19.48999999999981</c:v>
                </c:pt>
                <c:pt idx="3" formatCode="0.00">
                  <c:v>22.357994361873931</c:v>
                </c:pt>
                <c:pt idx="4" formatCode="0.00">
                  <c:v>15.18050156332632</c:v>
                </c:pt>
                <c:pt idx="5" formatCode="0.00">
                  <c:v>21.944590833663316</c:v>
                </c:pt>
                <c:pt idx="6" formatCode="0.00">
                  <c:v>14.840792868509391</c:v>
                </c:pt>
                <c:pt idx="7" formatCode="0.00">
                  <c:v>13.910940187393019</c:v>
                </c:pt>
                <c:pt idx="8" formatCode="0.00">
                  <c:v>13.952174731689064</c:v>
                </c:pt>
                <c:pt idx="9">
                  <c:v>13.04</c:v>
                </c:pt>
                <c:pt idx="10">
                  <c:v>13.450000000000006</c:v>
                </c:pt>
                <c:pt idx="11">
                  <c:v>12.64</c:v>
                </c:pt>
                <c:pt idx="12">
                  <c:v>13.91</c:v>
                </c:pt>
                <c:pt idx="13">
                  <c:v>12.850000000000026</c:v>
                </c:pt>
                <c:pt idx="14">
                  <c:v>13.57</c:v>
                </c:pt>
                <c:pt idx="15" formatCode="0.00">
                  <c:v>8</c:v>
                </c:pt>
                <c:pt idx="16">
                  <c:v>13.91</c:v>
                </c:pt>
                <c:pt idx="17">
                  <c:v>12.33</c:v>
                </c:pt>
                <c:pt idx="18">
                  <c:v>10.57</c:v>
                </c:pt>
                <c:pt idx="19">
                  <c:v>9.99</c:v>
                </c:pt>
                <c:pt idx="20">
                  <c:v>10.27</c:v>
                </c:pt>
                <c:pt idx="21">
                  <c:v>9.3500000000000068</c:v>
                </c:pt>
                <c:pt idx="22">
                  <c:v>9.11</c:v>
                </c:pt>
                <c:pt idx="23" formatCode="0.0">
                  <c:v>9.1140484842100093</c:v>
                </c:pt>
                <c:pt idx="24" formatCode="0.0">
                  <c:v>9.525353841877271</c:v>
                </c:pt>
                <c:pt idx="25" formatCode="0.0">
                  <c:v>10.496991404631203</c:v>
                </c:pt>
                <c:pt idx="26" formatCode="0.0">
                  <c:v>10.731275484655344</c:v>
                </c:pt>
                <c:pt idx="27" formatCode="0.0">
                  <c:v>11.08</c:v>
                </c:pt>
                <c:pt idx="28" formatCode="0.0">
                  <c:v>10.7</c:v>
                </c:pt>
                <c:pt idx="29" formatCode="0.0">
                  <c:v>10.23</c:v>
                </c:pt>
                <c:pt idx="30" formatCode="0.0">
                  <c:v>9.3000000000000007</c:v>
                </c:pt>
                <c:pt idx="31" formatCode="0.0">
                  <c:v>8.8000000000000007</c:v>
                </c:pt>
                <c:pt idx="32" formatCode="0.0">
                  <c:v>9.8000000000000007</c:v>
                </c:pt>
                <c:pt idx="33" formatCode="0.0">
                  <c:v>10.4</c:v>
                </c:pt>
                <c:pt idx="34" formatCode="0.0">
                  <c:v>11.7</c:v>
                </c:pt>
                <c:pt idx="35" formatCode="0.0">
                  <c:v>12.6</c:v>
                </c:pt>
                <c:pt idx="36" formatCode="0.0">
                  <c:v>14.8</c:v>
                </c:pt>
                <c:pt idx="37" formatCode="0.0">
                  <c:v>14.9</c:v>
                </c:pt>
                <c:pt idx="38" formatCode="0.0">
                  <c:v>15.8</c:v>
                </c:pt>
                <c:pt idx="39" formatCode="0.0">
                  <c:v>15.4</c:v>
                </c:pt>
                <c:pt idx="40" formatCode="0.0">
                  <c:v>13.94</c:v>
                </c:pt>
                <c:pt idx="41" formatCode="0.0">
                  <c:v>14.96</c:v>
                </c:pt>
                <c:pt idx="42" formatCode="0.0">
                  <c:v>16.130000000000031</c:v>
                </c:pt>
                <c:pt idx="43" formatCode="0.0">
                  <c:v>15.870000000000006</c:v>
                </c:pt>
                <c:pt idx="44" formatCode="0.0">
                  <c:v>16.670000000000005</c:v>
                </c:pt>
                <c:pt idx="45" formatCode="0.0">
                  <c:v>16.190000000000001</c:v>
                </c:pt>
                <c:pt idx="46" formatCode="0.0">
                  <c:v>14.09</c:v>
                </c:pt>
                <c:pt idx="47" formatCode="0.0">
                  <c:v>14.02</c:v>
                </c:pt>
                <c:pt idx="48" formatCode="0.0">
                  <c:v>13.72</c:v>
                </c:pt>
                <c:pt idx="49" formatCode="0.0">
                  <c:v>13.61</c:v>
                </c:pt>
                <c:pt idx="50" formatCode="0.0">
                  <c:v>15.01</c:v>
                </c:pt>
                <c:pt idx="51" formatCode="0.0">
                  <c:v>13.67</c:v>
                </c:pt>
                <c:pt idx="52" formatCode="0.0">
                  <c:v>13.350000000000026</c:v>
                </c:pt>
                <c:pt idx="53" formatCode="0.0">
                  <c:v>12.360000000000024</c:v>
                </c:pt>
                <c:pt idx="54" formatCode="0.0">
                  <c:v>12.53</c:v>
                </c:pt>
                <c:pt idx="55" formatCode="0.0">
                  <c:v>12.83</c:v>
                </c:pt>
                <c:pt idx="56" formatCode="0.0">
                  <c:v>13.64</c:v>
                </c:pt>
              </c:numCache>
            </c:numRef>
          </c:val>
        </c:ser>
        <c:marker val="1"/>
        <c:axId val="84960768"/>
        <c:axId val="84962304"/>
      </c:lineChart>
      <c:dateAx>
        <c:axId val="84960768"/>
        <c:scaling>
          <c:orientation val="minMax"/>
        </c:scaling>
        <c:axPos val="b"/>
        <c:numFmt formatCode="[$-409]mmm\-yy;@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1000"/>
            </a:pPr>
            <a:endParaRPr lang="en-US"/>
          </a:p>
        </c:txPr>
        <c:crossAx val="84962304"/>
        <c:crosses val="autoZero"/>
        <c:auto val="1"/>
        <c:lblOffset val="100"/>
        <c:baseTimeUnit val="days"/>
        <c:majorUnit val="2"/>
        <c:majorTimeUnit val="months"/>
        <c:minorUnit val="1"/>
        <c:minorTimeUnit val="months"/>
      </c:dateAx>
      <c:valAx>
        <c:axId val="84962304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50"/>
            </a:pPr>
            <a:endParaRPr lang="en-US"/>
          </a:p>
        </c:txPr>
        <c:crossAx val="84960768"/>
        <c:crosses val="autoZero"/>
        <c:crossBetween val="between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10414080879327473"/>
          <c:y val="0.92443430717256059"/>
          <c:w val="0.83264247034280958"/>
          <c:h val="4.8196909895079194E-2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000"/>
          </a:pPr>
          <a:endParaRPr lang="en-US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Current Internet Users (2012  in Millions)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China</c:v>
                </c:pt>
                <c:pt idx="1">
                  <c:v>United States</c:v>
                </c:pt>
                <c:pt idx="2">
                  <c:v>India</c:v>
                </c:pt>
                <c:pt idx="3">
                  <c:v>Japan</c:v>
                </c:pt>
                <c:pt idx="4">
                  <c:v>Brazil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538</c:v>
                </c:pt>
                <c:pt idx="1">
                  <c:v>245</c:v>
                </c:pt>
                <c:pt idx="2">
                  <c:v>137</c:v>
                </c:pt>
                <c:pt idx="3">
                  <c:v>101</c:v>
                </c:pt>
                <c:pt idx="4">
                  <c:v>88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Scope (in millions)</c:v>
                </c:pt>
              </c:strCache>
            </c:strRef>
          </c:tx>
          <c:dLbls>
            <c:spPr>
              <a:noFill/>
            </c:spPr>
            <c:txPr>
              <a:bodyPr/>
              <a:lstStyle/>
              <a:p>
                <a:pPr>
                  <a:defRPr sz="24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China</c:v>
                </c:pt>
                <c:pt idx="1">
                  <c:v>United States</c:v>
                </c:pt>
                <c:pt idx="2">
                  <c:v>India</c:v>
                </c:pt>
                <c:pt idx="3">
                  <c:v>Japan</c:v>
                </c:pt>
                <c:pt idx="4">
                  <c:v>Brazil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805</c:v>
                </c:pt>
                <c:pt idx="1">
                  <c:v>68</c:v>
                </c:pt>
                <c:pt idx="2">
                  <c:v>1068</c:v>
                </c:pt>
                <c:pt idx="3">
                  <c:v>26</c:v>
                </c:pt>
                <c:pt idx="4">
                  <c:v>105</c:v>
                </c:pt>
              </c:numCache>
            </c:numRef>
          </c:val>
        </c:ser>
        <c:dLbls>
          <c:showVal val="1"/>
        </c:dLbls>
        <c:shape val="box"/>
        <c:axId val="68807296"/>
        <c:axId val="69407104"/>
        <c:axId val="67094272"/>
      </c:bar3DChart>
      <c:catAx>
        <c:axId val="688072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69407104"/>
        <c:crosses val="autoZero"/>
        <c:auto val="1"/>
        <c:lblAlgn val="ctr"/>
        <c:lblOffset val="100"/>
      </c:catAx>
      <c:valAx>
        <c:axId val="6940710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68807296"/>
        <c:crosses val="autoZero"/>
        <c:crossBetween val="between"/>
      </c:valAx>
      <c:serAx>
        <c:axId val="67094272"/>
        <c:scaling>
          <c:orientation val="minMax"/>
        </c:scaling>
        <c:delete val="1"/>
        <c:axPos val="b"/>
        <c:tickLblPos val="nextTo"/>
        <c:crossAx val="69407104"/>
        <c:crosses val="autoZero"/>
      </c:serAx>
    </c:plotArea>
    <c:legend>
      <c:legendPos val="t"/>
      <c:layout>
        <c:manualLayout>
          <c:xMode val="edge"/>
          <c:yMode val="edge"/>
          <c:x val="0.05"/>
          <c:y val="9.3750000000000111E-2"/>
          <c:w val="0.9"/>
          <c:h val="8.6734990157480554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3AC0F9-C903-423C-9FF7-0B70F156956C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D1018F5-1552-438E-B69A-C93D84EFA97C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1"/>
              </a:solidFill>
            </a:rPr>
            <a:t>Clearly the market leader with 63% traffic share. </a:t>
          </a:r>
          <a:r>
            <a:rPr lang="en-US" sz="1800" b="1" dirty="0" smtClean="0"/>
            <a:t>. The nearest competitor has </a:t>
          </a:r>
          <a:r>
            <a:rPr lang="en-US" sz="1800" b="1" u="none" dirty="0" smtClean="0"/>
            <a:t>18%</a:t>
          </a:r>
          <a:r>
            <a:rPr lang="en-US" sz="1800" b="1" dirty="0" smtClean="0"/>
            <a:t> TS</a:t>
          </a:r>
          <a:r>
            <a:rPr lang="en-US" sz="1800" b="1" dirty="0" smtClean="0">
              <a:solidFill>
                <a:schemeClr val="bg1"/>
              </a:solidFill>
            </a:rPr>
            <a:t> </a:t>
          </a:r>
          <a:endParaRPr lang="en-US" sz="1800" b="1" dirty="0">
            <a:solidFill>
              <a:schemeClr val="bg1"/>
            </a:solidFill>
          </a:endParaRPr>
        </a:p>
      </dgm:t>
    </dgm:pt>
    <dgm:pt modelId="{E5502520-9A00-4417-A82E-21B68510B491}" type="parTrans" cxnId="{E9C38DB9-A9E0-4C97-BFE8-EA1219BAC991}">
      <dgm:prSet/>
      <dgm:spPr/>
      <dgm:t>
        <a:bodyPr/>
        <a:lstStyle/>
        <a:p>
          <a:endParaRPr lang="en-US"/>
        </a:p>
      </dgm:t>
    </dgm:pt>
    <dgm:pt modelId="{E74452A0-DB28-4C5B-8D3C-CBCBA43EAD3A}" type="sibTrans" cxnId="{E9C38DB9-A9E0-4C97-BFE8-EA1219BAC991}">
      <dgm:prSet/>
      <dgm:spPr/>
      <dgm:t>
        <a:bodyPr/>
        <a:lstStyle/>
        <a:p>
          <a:endParaRPr lang="en-US"/>
        </a:p>
      </dgm:t>
    </dgm:pt>
    <dgm:pt modelId="{E1DC9D40-5F0B-4EB8-A57F-A998A2F6B16E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1"/>
              </a:solidFill>
            </a:rPr>
            <a:t>15 million unique visitors per month</a:t>
          </a:r>
          <a:endParaRPr lang="en-US" sz="1800" b="1" dirty="0">
            <a:solidFill>
              <a:schemeClr val="bg1"/>
            </a:solidFill>
          </a:endParaRPr>
        </a:p>
      </dgm:t>
    </dgm:pt>
    <dgm:pt modelId="{BC5A1E63-E6CC-4F7B-B3A1-9E3F199AE6AF}" type="parTrans" cxnId="{12896CE9-F5F3-4B2C-9B03-9610C097E306}">
      <dgm:prSet/>
      <dgm:spPr/>
      <dgm:t>
        <a:bodyPr/>
        <a:lstStyle/>
        <a:p>
          <a:endParaRPr lang="en-US"/>
        </a:p>
      </dgm:t>
    </dgm:pt>
    <dgm:pt modelId="{8FEB3E5C-B32F-4555-A436-5E2A6445FE1A}" type="sibTrans" cxnId="{12896CE9-F5F3-4B2C-9B03-9610C097E306}">
      <dgm:prSet/>
      <dgm:spPr/>
      <dgm:t>
        <a:bodyPr/>
        <a:lstStyle/>
        <a:p>
          <a:endParaRPr lang="en-US"/>
        </a:p>
      </dgm:t>
    </dgm:pt>
    <dgm:pt modelId="{BB92B258-B0ED-4F82-8DC2-A262BD32B66D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1"/>
              </a:solidFill>
            </a:rPr>
            <a:t>Over 2 </a:t>
          </a:r>
          <a:r>
            <a:rPr lang="en-US" sz="1800" b="1" dirty="0" err="1" smtClean="0">
              <a:solidFill>
                <a:schemeClr val="bg1"/>
              </a:solidFill>
            </a:rPr>
            <a:t>lacs</a:t>
          </a:r>
          <a:r>
            <a:rPr lang="en-US" sz="1800" b="1" dirty="0" smtClean="0">
              <a:solidFill>
                <a:schemeClr val="bg1"/>
              </a:solidFill>
            </a:rPr>
            <a:t> jobs on the site</a:t>
          </a:r>
          <a:endParaRPr lang="en-US" sz="1800" b="1" dirty="0">
            <a:solidFill>
              <a:schemeClr val="bg1"/>
            </a:solidFill>
          </a:endParaRPr>
        </a:p>
      </dgm:t>
    </dgm:pt>
    <dgm:pt modelId="{BD24E6E1-F5AA-4783-A46A-967DB6EA9740}" type="parTrans" cxnId="{4A325778-6C49-4EE3-886E-7E7708F90D07}">
      <dgm:prSet/>
      <dgm:spPr/>
      <dgm:t>
        <a:bodyPr/>
        <a:lstStyle/>
        <a:p>
          <a:endParaRPr lang="en-US"/>
        </a:p>
      </dgm:t>
    </dgm:pt>
    <dgm:pt modelId="{4DF55CD9-3E64-4B31-AF88-F0705F64D764}" type="sibTrans" cxnId="{4A325778-6C49-4EE3-886E-7E7708F90D07}">
      <dgm:prSet/>
      <dgm:spPr/>
      <dgm:t>
        <a:bodyPr/>
        <a:lstStyle/>
        <a:p>
          <a:endParaRPr lang="en-US"/>
        </a:p>
      </dgm:t>
    </dgm:pt>
    <dgm:pt modelId="{2452B0B2-004A-456E-83BA-94767067FAC7}">
      <dgm:prSet custT="1"/>
      <dgm:spPr/>
      <dgm:t>
        <a:bodyPr/>
        <a:lstStyle/>
        <a:p>
          <a:r>
            <a:rPr lang="en-US" sz="1800" b="1" dirty="0" smtClean="0">
              <a:solidFill>
                <a:schemeClr val="bg1"/>
              </a:solidFill>
            </a:rPr>
            <a:t>Made on Open source technology</a:t>
          </a:r>
          <a:endParaRPr lang="en-US" sz="1800" b="1" dirty="0">
            <a:solidFill>
              <a:schemeClr val="bg1"/>
            </a:solidFill>
          </a:endParaRPr>
        </a:p>
      </dgm:t>
    </dgm:pt>
    <dgm:pt modelId="{DF8F28DD-5787-4488-B3E4-045CDCF24D17}" type="parTrans" cxnId="{203D0087-6C89-40B7-95F4-DF6C6536688E}">
      <dgm:prSet/>
      <dgm:spPr/>
      <dgm:t>
        <a:bodyPr/>
        <a:lstStyle/>
        <a:p>
          <a:endParaRPr lang="en-US"/>
        </a:p>
      </dgm:t>
    </dgm:pt>
    <dgm:pt modelId="{ADF4AEDF-3522-4BA0-8C56-D5FD425C6692}" type="sibTrans" cxnId="{203D0087-6C89-40B7-95F4-DF6C6536688E}">
      <dgm:prSet/>
      <dgm:spPr/>
      <dgm:t>
        <a:bodyPr/>
        <a:lstStyle/>
        <a:p>
          <a:endParaRPr lang="en-US"/>
        </a:p>
      </dgm:t>
    </dgm:pt>
    <dgm:pt modelId="{8D274792-E5F1-4C98-9150-706562EF5417}">
      <dgm:prSet custT="1"/>
      <dgm:spPr/>
      <dgm:t>
        <a:bodyPr/>
        <a:lstStyle/>
        <a:p>
          <a:r>
            <a:rPr lang="en-US" sz="1800" b="1" dirty="0" smtClean="0">
              <a:solidFill>
                <a:schemeClr val="bg1"/>
              </a:solidFill>
            </a:rPr>
            <a:t>Servicing more than 45,000 customers</a:t>
          </a:r>
          <a:endParaRPr lang="en-US" sz="1800" b="1" dirty="0">
            <a:solidFill>
              <a:schemeClr val="bg1"/>
            </a:solidFill>
          </a:endParaRPr>
        </a:p>
      </dgm:t>
    </dgm:pt>
    <dgm:pt modelId="{FCFABCF5-BC1F-44EA-97B2-91F37C60A552}" type="parTrans" cxnId="{85618A12-A562-4B3F-ACE8-61EFFB559F09}">
      <dgm:prSet/>
      <dgm:spPr/>
      <dgm:t>
        <a:bodyPr/>
        <a:lstStyle/>
        <a:p>
          <a:endParaRPr lang="en-US"/>
        </a:p>
      </dgm:t>
    </dgm:pt>
    <dgm:pt modelId="{12A657D5-9C67-4A9F-8C30-72FE1C42A166}" type="sibTrans" cxnId="{85618A12-A562-4B3F-ACE8-61EFFB559F09}">
      <dgm:prSet/>
      <dgm:spPr/>
      <dgm:t>
        <a:bodyPr/>
        <a:lstStyle/>
        <a:p>
          <a:endParaRPr lang="en-US"/>
        </a:p>
      </dgm:t>
    </dgm:pt>
    <dgm:pt modelId="{ACB80647-264E-467D-ABAB-2C2907818CEF}">
      <dgm:prSet custT="1"/>
      <dgm:spPr/>
      <dgm:t>
        <a:bodyPr/>
        <a:lstStyle/>
        <a:p>
          <a:r>
            <a:rPr lang="en-US" sz="1800" b="1" dirty="0" smtClean="0"/>
            <a:t>35 million registered users</a:t>
          </a:r>
          <a:endParaRPr lang="en-US" sz="1800" b="1" dirty="0"/>
        </a:p>
      </dgm:t>
    </dgm:pt>
    <dgm:pt modelId="{3ABEC0D0-26AD-4D09-97A3-0D2DBBEA92BF}" type="parTrans" cxnId="{95CD3DB4-0712-4094-9D35-A2B9668BF2F5}">
      <dgm:prSet/>
      <dgm:spPr/>
      <dgm:t>
        <a:bodyPr/>
        <a:lstStyle/>
        <a:p>
          <a:endParaRPr lang="en-US"/>
        </a:p>
      </dgm:t>
    </dgm:pt>
    <dgm:pt modelId="{8BB3D3F2-2C49-46A7-ABEA-6318B091AC66}" type="sibTrans" cxnId="{95CD3DB4-0712-4094-9D35-A2B9668BF2F5}">
      <dgm:prSet/>
      <dgm:spPr/>
      <dgm:t>
        <a:bodyPr/>
        <a:lstStyle/>
        <a:p>
          <a:endParaRPr lang="en-US"/>
        </a:p>
      </dgm:t>
    </dgm:pt>
    <dgm:pt modelId="{0A1F8047-C884-49E6-8FA8-B4C6C4189F20}" type="pres">
      <dgm:prSet presAssocID="{143AC0F9-C903-423C-9FF7-0B70F156956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046B6B92-0420-4FD6-9E9E-8C4D1A737C3A}" type="pres">
      <dgm:prSet presAssocID="{143AC0F9-C903-423C-9FF7-0B70F156956C}" presName="Name1" presStyleCnt="0"/>
      <dgm:spPr/>
    </dgm:pt>
    <dgm:pt modelId="{110F5F3D-85A1-4A22-8478-79EBE27DD60D}" type="pres">
      <dgm:prSet presAssocID="{143AC0F9-C903-423C-9FF7-0B70F156956C}" presName="cycle" presStyleCnt="0"/>
      <dgm:spPr/>
    </dgm:pt>
    <dgm:pt modelId="{20AD8791-9FE0-4851-88FF-3420586B0A5E}" type="pres">
      <dgm:prSet presAssocID="{143AC0F9-C903-423C-9FF7-0B70F156956C}" presName="srcNode" presStyleLbl="node1" presStyleIdx="0" presStyleCnt="6"/>
      <dgm:spPr/>
    </dgm:pt>
    <dgm:pt modelId="{247CC8FC-A4C7-4A58-B2CC-5DE5B60C60E0}" type="pres">
      <dgm:prSet presAssocID="{143AC0F9-C903-423C-9FF7-0B70F156956C}" presName="conn" presStyleLbl="parChTrans1D2" presStyleIdx="0" presStyleCnt="1"/>
      <dgm:spPr/>
      <dgm:t>
        <a:bodyPr/>
        <a:lstStyle/>
        <a:p>
          <a:endParaRPr lang="en-US"/>
        </a:p>
      </dgm:t>
    </dgm:pt>
    <dgm:pt modelId="{ACE31288-14A5-4FCA-B6E4-E7E07EFC9F95}" type="pres">
      <dgm:prSet presAssocID="{143AC0F9-C903-423C-9FF7-0B70F156956C}" presName="extraNode" presStyleLbl="node1" presStyleIdx="0" presStyleCnt="6"/>
      <dgm:spPr/>
    </dgm:pt>
    <dgm:pt modelId="{8C012F87-3D55-44F0-9727-F355292D536F}" type="pres">
      <dgm:prSet presAssocID="{143AC0F9-C903-423C-9FF7-0B70F156956C}" presName="dstNode" presStyleLbl="node1" presStyleIdx="0" presStyleCnt="6"/>
      <dgm:spPr/>
    </dgm:pt>
    <dgm:pt modelId="{68B969FF-4F51-4533-9107-4C81C4C6F4C7}" type="pres">
      <dgm:prSet presAssocID="{DD1018F5-1552-438E-B69A-C93D84EFA97C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261570-E088-4ED0-AE98-4FD2EE8DBB18}" type="pres">
      <dgm:prSet presAssocID="{DD1018F5-1552-438E-B69A-C93D84EFA97C}" presName="accent_1" presStyleCnt="0"/>
      <dgm:spPr/>
    </dgm:pt>
    <dgm:pt modelId="{BEE06141-2C10-43A2-900D-6AA6B48580D9}" type="pres">
      <dgm:prSet presAssocID="{DD1018F5-1552-438E-B69A-C93D84EFA97C}" presName="accentRepeatNode" presStyleLbl="solidFgAcc1" presStyleIdx="0" presStyleCnt="6"/>
      <dgm:spPr/>
    </dgm:pt>
    <dgm:pt modelId="{E7B103BA-B88E-4207-80B3-ED3D2A0A783B}" type="pres">
      <dgm:prSet presAssocID="{ACB80647-264E-467D-ABAB-2C2907818CEF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A78B0F-9BBC-48C2-A439-17837787431C}" type="pres">
      <dgm:prSet presAssocID="{ACB80647-264E-467D-ABAB-2C2907818CEF}" presName="accent_2" presStyleCnt="0"/>
      <dgm:spPr/>
    </dgm:pt>
    <dgm:pt modelId="{6EB80B2C-1C31-426C-ACC0-A8E08B43062C}" type="pres">
      <dgm:prSet presAssocID="{ACB80647-264E-467D-ABAB-2C2907818CEF}" presName="accentRepeatNode" presStyleLbl="solidFgAcc1" presStyleIdx="1" presStyleCnt="6"/>
      <dgm:spPr/>
    </dgm:pt>
    <dgm:pt modelId="{CF16EEB7-F4DC-4326-BC06-EB6803ECDF45}" type="pres">
      <dgm:prSet presAssocID="{E1DC9D40-5F0B-4EB8-A57F-A998A2F6B16E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8FDAEF-8DD1-4654-ABDF-D536227E0560}" type="pres">
      <dgm:prSet presAssocID="{E1DC9D40-5F0B-4EB8-A57F-A998A2F6B16E}" presName="accent_3" presStyleCnt="0"/>
      <dgm:spPr/>
    </dgm:pt>
    <dgm:pt modelId="{374D83F9-301B-4E92-A590-E2437EE447DB}" type="pres">
      <dgm:prSet presAssocID="{E1DC9D40-5F0B-4EB8-A57F-A998A2F6B16E}" presName="accentRepeatNode" presStyleLbl="solidFgAcc1" presStyleIdx="2" presStyleCnt="6"/>
      <dgm:spPr/>
    </dgm:pt>
    <dgm:pt modelId="{21A98F57-4AFB-4C72-99FF-938427505D90}" type="pres">
      <dgm:prSet presAssocID="{BB92B258-B0ED-4F82-8DC2-A262BD32B66D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38AB63-D6B3-4EA8-A5ED-826596AA6C95}" type="pres">
      <dgm:prSet presAssocID="{BB92B258-B0ED-4F82-8DC2-A262BD32B66D}" presName="accent_4" presStyleCnt="0"/>
      <dgm:spPr/>
    </dgm:pt>
    <dgm:pt modelId="{388FCBBD-5AC9-4446-823C-1EBAF406EA44}" type="pres">
      <dgm:prSet presAssocID="{BB92B258-B0ED-4F82-8DC2-A262BD32B66D}" presName="accentRepeatNode" presStyleLbl="solidFgAcc1" presStyleIdx="3" presStyleCnt="6"/>
      <dgm:spPr/>
    </dgm:pt>
    <dgm:pt modelId="{B4BA9D50-5CE8-4AA9-A0A3-2E77AF851F99}" type="pres">
      <dgm:prSet presAssocID="{8D274792-E5F1-4C98-9150-706562EF5417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AAF167-C1DC-4193-9DEE-42E4B4D30B51}" type="pres">
      <dgm:prSet presAssocID="{8D274792-E5F1-4C98-9150-706562EF5417}" presName="accent_5" presStyleCnt="0"/>
      <dgm:spPr/>
    </dgm:pt>
    <dgm:pt modelId="{83E115F0-AFC9-4A10-90C0-9CA29EB720B4}" type="pres">
      <dgm:prSet presAssocID="{8D274792-E5F1-4C98-9150-706562EF5417}" presName="accentRepeatNode" presStyleLbl="solidFgAcc1" presStyleIdx="4" presStyleCnt="6"/>
      <dgm:spPr/>
    </dgm:pt>
    <dgm:pt modelId="{5FB57821-8E77-40F2-A918-F4588D918110}" type="pres">
      <dgm:prSet presAssocID="{2452B0B2-004A-456E-83BA-94767067FAC7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C22FEA-A896-40F4-B601-8A8F84E58D70}" type="pres">
      <dgm:prSet presAssocID="{2452B0B2-004A-456E-83BA-94767067FAC7}" presName="accent_6" presStyleCnt="0"/>
      <dgm:spPr/>
    </dgm:pt>
    <dgm:pt modelId="{21569619-9F76-4870-8707-2553EE20072D}" type="pres">
      <dgm:prSet presAssocID="{2452B0B2-004A-456E-83BA-94767067FAC7}" presName="accentRepeatNode" presStyleLbl="solidFgAcc1" presStyleIdx="5" presStyleCnt="6"/>
      <dgm:spPr/>
    </dgm:pt>
  </dgm:ptLst>
  <dgm:cxnLst>
    <dgm:cxn modelId="{C21EDA28-4F0A-4CD4-ACA2-FDB0A61F2F38}" type="presOf" srcId="{E74452A0-DB28-4C5B-8D3C-CBCBA43EAD3A}" destId="{247CC8FC-A4C7-4A58-B2CC-5DE5B60C60E0}" srcOrd="0" destOrd="0" presId="urn:microsoft.com/office/officeart/2008/layout/VerticalCurvedList"/>
    <dgm:cxn modelId="{D1151B9A-A710-4570-9749-A1E84973A6EA}" type="presOf" srcId="{E1DC9D40-5F0B-4EB8-A57F-A998A2F6B16E}" destId="{CF16EEB7-F4DC-4326-BC06-EB6803ECDF45}" srcOrd="0" destOrd="0" presId="urn:microsoft.com/office/officeart/2008/layout/VerticalCurvedList"/>
    <dgm:cxn modelId="{E34E3844-96E6-42B0-9C08-FDCEB7AAC67E}" type="presOf" srcId="{BB92B258-B0ED-4F82-8DC2-A262BD32B66D}" destId="{21A98F57-4AFB-4C72-99FF-938427505D90}" srcOrd="0" destOrd="0" presId="urn:microsoft.com/office/officeart/2008/layout/VerticalCurvedList"/>
    <dgm:cxn modelId="{12896CE9-F5F3-4B2C-9B03-9610C097E306}" srcId="{143AC0F9-C903-423C-9FF7-0B70F156956C}" destId="{E1DC9D40-5F0B-4EB8-A57F-A998A2F6B16E}" srcOrd="2" destOrd="0" parTransId="{BC5A1E63-E6CC-4F7B-B3A1-9E3F199AE6AF}" sibTransId="{8FEB3E5C-B32F-4555-A436-5E2A6445FE1A}"/>
    <dgm:cxn modelId="{4092B648-FC58-4E69-A552-FFE484C06E6D}" type="presOf" srcId="{8D274792-E5F1-4C98-9150-706562EF5417}" destId="{B4BA9D50-5CE8-4AA9-A0A3-2E77AF851F99}" srcOrd="0" destOrd="0" presId="urn:microsoft.com/office/officeart/2008/layout/VerticalCurvedList"/>
    <dgm:cxn modelId="{63311D00-26B1-41E3-935C-54454928EC53}" type="presOf" srcId="{DD1018F5-1552-438E-B69A-C93D84EFA97C}" destId="{68B969FF-4F51-4533-9107-4C81C4C6F4C7}" srcOrd="0" destOrd="0" presId="urn:microsoft.com/office/officeart/2008/layout/VerticalCurvedList"/>
    <dgm:cxn modelId="{95CD3DB4-0712-4094-9D35-A2B9668BF2F5}" srcId="{143AC0F9-C903-423C-9FF7-0B70F156956C}" destId="{ACB80647-264E-467D-ABAB-2C2907818CEF}" srcOrd="1" destOrd="0" parTransId="{3ABEC0D0-26AD-4D09-97A3-0D2DBBEA92BF}" sibTransId="{8BB3D3F2-2C49-46A7-ABEA-6318B091AC66}"/>
    <dgm:cxn modelId="{E9C38DB9-A9E0-4C97-BFE8-EA1219BAC991}" srcId="{143AC0F9-C903-423C-9FF7-0B70F156956C}" destId="{DD1018F5-1552-438E-B69A-C93D84EFA97C}" srcOrd="0" destOrd="0" parTransId="{E5502520-9A00-4417-A82E-21B68510B491}" sibTransId="{E74452A0-DB28-4C5B-8D3C-CBCBA43EAD3A}"/>
    <dgm:cxn modelId="{9722736D-F190-4C4A-A29F-5E1D0F6AF0BB}" type="presOf" srcId="{2452B0B2-004A-456E-83BA-94767067FAC7}" destId="{5FB57821-8E77-40F2-A918-F4588D918110}" srcOrd="0" destOrd="0" presId="urn:microsoft.com/office/officeart/2008/layout/VerticalCurvedList"/>
    <dgm:cxn modelId="{203D0087-6C89-40B7-95F4-DF6C6536688E}" srcId="{143AC0F9-C903-423C-9FF7-0B70F156956C}" destId="{2452B0B2-004A-456E-83BA-94767067FAC7}" srcOrd="5" destOrd="0" parTransId="{DF8F28DD-5787-4488-B3E4-045CDCF24D17}" sibTransId="{ADF4AEDF-3522-4BA0-8C56-D5FD425C6692}"/>
    <dgm:cxn modelId="{85618A12-A562-4B3F-ACE8-61EFFB559F09}" srcId="{143AC0F9-C903-423C-9FF7-0B70F156956C}" destId="{8D274792-E5F1-4C98-9150-706562EF5417}" srcOrd="4" destOrd="0" parTransId="{FCFABCF5-BC1F-44EA-97B2-91F37C60A552}" sibTransId="{12A657D5-9C67-4A9F-8C30-72FE1C42A166}"/>
    <dgm:cxn modelId="{5C0BB7DB-5AFF-48F4-8B55-350CED18B9AC}" type="presOf" srcId="{143AC0F9-C903-423C-9FF7-0B70F156956C}" destId="{0A1F8047-C884-49E6-8FA8-B4C6C4189F20}" srcOrd="0" destOrd="0" presId="urn:microsoft.com/office/officeart/2008/layout/VerticalCurvedList"/>
    <dgm:cxn modelId="{5D719352-3F8E-464D-820D-9C29F2876A4B}" type="presOf" srcId="{ACB80647-264E-467D-ABAB-2C2907818CEF}" destId="{E7B103BA-B88E-4207-80B3-ED3D2A0A783B}" srcOrd="0" destOrd="0" presId="urn:microsoft.com/office/officeart/2008/layout/VerticalCurvedList"/>
    <dgm:cxn modelId="{4A325778-6C49-4EE3-886E-7E7708F90D07}" srcId="{143AC0F9-C903-423C-9FF7-0B70F156956C}" destId="{BB92B258-B0ED-4F82-8DC2-A262BD32B66D}" srcOrd="3" destOrd="0" parTransId="{BD24E6E1-F5AA-4783-A46A-967DB6EA9740}" sibTransId="{4DF55CD9-3E64-4B31-AF88-F0705F64D764}"/>
    <dgm:cxn modelId="{761C5089-8F21-4456-BC59-B20F9BEABE34}" type="presParOf" srcId="{0A1F8047-C884-49E6-8FA8-B4C6C4189F20}" destId="{046B6B92-0420-4FD6-9E9E-8C4D1A737C3A}" srcOrd="0" destOrd="0" presId="urn:microsoft.com/office/officeart/2008/layout/VerticalCurvedList"/>
    <dgm:cxn modelId="{3250473F-2DCD-48EE-9163-75C8ADB6F253}" type="presParOf" srcId="{046B6B92-0420-4FD6-9E9E-8C4D1A737C3A}" destId="{110F5F3D-85A1-4A22-8478-79EBE27DD60D}" srcOrd="0" destOrd="0" presId="urn:microsoft.com/office/officeart/2008/layout/VerticalCurvedList"/>
    <dgm:cxn modelId="{83449B1D-BB40-4023-8731-DCE0C476C3F1}" type="presParOf" srcId="{110F5F3D-85A1-4A22-8478-79EBE27DD60D}" destId="{20AD8791-9FE0-4851-88FF-3420586B0A5E}" srcOrd="0" destOrd="0" presId="urn:microsoft.com/office/officeart/2008/layout/VerticalCurvedList"/>
    <dgm:cxn modelId="{9B9743A9-B578-4152-9371-8BF09FE6AC6E}" type="presParOf" srcId="{110F5F3D-85A1-4A22-8478-79EBE27DD60D}" destId="{247CC8FC-A4C7-4A58-B2CC-5DE5B60C60E0}" srcOrd="1" destOrd="0" presId="urn:microsoft.com/office/officeart/2008/layout/VerticalCurvedList"/>
    <dgm:cxn modelId="{52216472-9C8C-4845-ACDA-069B690580BF}" type="presParOf" srcId="{110F5F3D-85A1-4A22-8478-79EBE27DD60D}" destId="{ACE31288-14A5-4FCA-B6E4-E7E07EFC9F95}" srcOrd="2" destOrd="0" presId="urn:microsoft.com/office/officeart/2008/layout/VerticalCurvedList"/>
    <dgm:cxn modelId="{4256C856-41FD-4116-92AD-BA9C04A518B1}" type="presParOf" srcId="{110F5F3D-85A1-4A22-8478-79EBE27DD60D}" destId="{8C012F87-3D55-44F0-9727-F355292D536F}" srcOrd="3" destOrd="0" presId="urn:microsoft.com/office/officeart/2008/layout/VerticalCurvedList"/>
    <dgm:cxn modelId="{BAD22B20-779A-4A25-884D-E895C10D0DF4}" type="presParOf" srcId="{046B6B92-0420-4FD6-9E9E-8C4D1A737C3A}" destId="{68B969FF-4F51-4533-9107-4C81C4C6F4C7}" srcOrd="1" destOrd="0" presId="urn:microsoft.com/office/officeart/2008/layout/VerticalCurvedList"/>
    <dgm:cxn modelId="{EEFC72EB-37F6-44CC-B952-53C14702B5F3}" type="presParOf" srcId="{046B6B92-0420-4FD6-9E9E-8C4D1A737C3A}" destId="{01261570-E088-4ED0-AE98-4FD2EE8DBB18}" srcOrd="2" destOrd="0" presId="urn:microsoft.com/office/officeart/2008/layout/VerticalCurvedList"/>
    <dgm:cxn modelId="{3563CB5A-20C7-453B-A87F-B6B2ADA90CA6}" type="presParOf" srcId="{01261570-E088-4ED0-AE98-4FD2EE8DBB18}" destId="{BEE06141-2C10-43A2-900D-6AA6B48580D9}" srcOrd="0" destOrd="0" presId="urn:microsoft.com/office/officeart/2008/layout/VerticalCurvedList"/>
    <dgm:cxn modelId="{0A9E086A-25F1-4708-AEC5-2BFE3C325BF5}" type="presParOf" srcId="{046B6B92-0420-4FD6-9E9E-8C4D1A737C3A}" destId="{E7B103BA-B88E-4207-80B3-ED3D2A0A783B}" srcOrd="3" destOrd="0" presId="urn:microsoft.com/office/officeart/2008/layout/VerticalCurvedList"/>
    <dgm:cxn modelId="{74B78526-33E0-40EB-B0A6-7024EBD0EDFB}" type="presParOf" srcId="{046B6B92-0420-4FD6-9E9E-8C4D1A737C3A}" destId="{90A78B0F-9BBC-48C2-A439-17837787431C}" srcOrd="4" destOrd="0" presId="urn:microsoft.com/office/officeart/2008/layout/VerticalCurvedList"/>
    <dgm:cxn modelId="{086BCBF8-E835-4EA7-A2F3-6E46890EEB41}" type="presParOf" srcId="{90A78B0F-9BBC-48C2-A439-17837787431C}" destId="{6EB80B2C-1C31-426C-ACC0-A8E08B43062C}" srcOrd="0" destOrd="0" presId="urn:microsoft.com/office/officeart/2008/layout/VerticalCurvedList"/>
    <dgm:cxn modelId="{B2C6A997-F90B-4587-90D8-5027A4693673}" type="presParOf" srcId="{046B6B92-0420-4FD6-9E9E-8C4D1A737C3A}" destId="{CF16EEB7-F4DC-4326-BC06-EB6803ECDF45}" srcOrd="5" destOrd="0" presId="urn:microsoft.com/office/officeart/2008/layout/VerticalCurvedList"/>
    <dgm:cxn modelId="{ABCB8B47-A550-44AD-9B9E-C7A06700A771}" type="presParOf" srcId="{046B6B92-0420-4FD6-9E9E-8C4D1A737C3A}" destId="{568FDAEF-8DD1-4654-ABDF-D536227E0560}" srcOrd="6" destOrd="0" presId="urn:microsoft.com/office/officeart/2008/layout/VerticalCurvedList"/>
    <dgm:cxn modelId="{27AA9CCF-EE96-4818-84A1-CA6994544445}" type="presParOf" srcId="{568FDAEF-8DD1-4654-ABDF-D536227E0560}" destId="{374D83F9-301B-4E92-A590-E2437EE447DB}" srcOrd="0" destOrd="0" presId="urn:microsoft.com/office/officeart/2008/layout/VerticalCurvedList"/>
    <dgm:cxn modelId="{32FCE625-C846-426C-8A08-327394E606AE}" type="presParOf" srcId="{046B6B92-0420-4FD6-9E9E-8C4D1A737C3A}" destId="{21A98F57-4AFB-4C72-99FF-938427505D90}" srcOrd="7" destOrd="0" presId="urn:microsoft.com/office/officeart/2008/layout/VerticalCurvedList"/>
    <dgm:cxn modelId="{DED0F62A-03A6-4510-98F2-C861B57AD906}" type="presParOf" srcId="{046B6B92-0420-4FD6-9E9E-8C4D1A737C3A}" destId="{E238AB63-D6B3-4EA8-A5ED-826596AA6C95}" srcOrd="8" destOrd="0" presId="urn:microsoft.com/office/officeart/2008/layout/VerticalCurvedList"/>
    <dgm:cxn modelId="{11AD58DE-C33B-4C32-9BC3-D7EECD6B03D1}" type="presParOf" srcId="{E238AB63-D6B3-4EA8-A5ED-826596AA6C95}" destId="{388FCBBD-5AC9-4446-823C-1EBAF406EA44}" srcOrd="0" destOrd="0" presId="urn:microsoft.com/office/officeart/2008/layout/VerticalCurvedList"/>
    <dgm:cxn modelId="{FD1C9AB7-C0C9-4944-8CEF-0DD066C4598E}" type="presParOf" srcId="{046B6B92-0420-4FD6-9E9E-8C4D1A737C3A}" destId="{B4BA9D50-5CE8-4AA9-A0A3-2E77AF851F99}" srcOrd="9" destOrd="0" presId="urn:microsoft.com/office/officeart/2008/layout/VerticalCurvedList"/>
    <dgm:cxn modelId="{F2BD4EC3-AB6E-498C-9336-5BBED7639F09}" type="presParOf" srcId="{046B6B92-0420-4FD6-9E9E-8C4D1A737C3A}" destId="{C7AAF167-C1DC-4193-9DEE-42E4B4D30B51}" srcOrd="10" destOrd="0" presId="urn:microsoft.com/office/officeart/2008/layout/VerticalCurvedList"/>
    <dgm:cxn modelId="{421771CC-F02A-481A-B8E0-D847EF6055A8}" type="presParOf" srcId="{C7AAF167-C1DC-4193-9DEE-42E4B4D30B51}" destId="{83E115F0-AFC9-4A10-90C0-9CA29EB720B4}" srcOrd="0" destOrd="0" presId="urn:microsoft.com/office/officeart/2008/layout/VerticalCurvedList"/>
    <dgm:cxn modelId="{6A6EDB12-E49C-4435-A3E7-A10AA4057675}" type="presParOf" srcId="{046B6B92-0420-4FD6-9E9E-8C4D1A737C3A}" destId="{5FB57821-8E77-40F2-A918-F4588D918110}" srcOrd="11" destOrd="0" presId="urn:microsoft.com/office/officeart/2008/layout/VerticalCurvedList"/>
    <dgm:cxn modelId="{94E6F1EB-C1DE-42F2-AABC-139295D042BA}" type="presParOf" srcId="{046B6B92-0420-4FD6-9E9E-8C4D1A737C3A}" destId="{A0C22FEA-A896-40F4-B601-8A8F84E58D70}" srcOrd="12" destOrd="0" presId="urn:microsoft.com/office/officeart/2008/layout/VerticalCurvedList"/>
    <dgm:cxn modelId="{0E952187-17D8-436F-8EF2-273697F778C5}" type="presParOf" srcId="{A0C22FEA-A896-40F4-B601-8A8F84E58D70}" destId="{21569619-9F76-4870-8707-2553EE20072D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63FE6D-AF57-4ED4-AF96-F1DA2253606A}" type="doc">
      <dgm:prSet loTypeId="urn:microsoft.com/office/officeart/2005/8/layout/cycle3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B69616B9-1A75-46F9-8A47-F320C19A1F13}">
      <dgm:prSet phldrT="[Text]"/>
      <dgm:spPr/>
      <dgm:t>
        <a:bodyPr/>
        <a:lstStyle/>
        <a:p>
          <a:r>
            <a:rPr lang="en-US" dirty="0" smtClean="0"/>
            <a:t>Customer Delight</a:t>
          </a:r>
          <a:endParaRPr lang="en-US" dirty="0"/>
        </a:p>
      </dgm:t>
    </dgm:pt>
    <dgm:pt modelId="{19129E4E-1E32-4AE6-97DF-A633CFFEBE30}" type="parTrans" cxnId="{E6A6AE33-9DD2-4324-B76F-90794B11DC5E}">
      <dgm:prSet/>
      <dgm:spPr/>
      <dgm:t>
        <a:bodyPr/>
        <a:lstStyle/>
        <a:p>
          <a:endParaRPr lang="en-US"/>
        </a:p>
      </dgm:t>
    </dgm:pt>
    <dgm:pt modelId="{8B3B96FF-759C-4B77-9252-8BD1B240FCAF}" type="sibTrans" cxnId="{E6A6AE33-9DD2-4324-B76F-90794B11DC5E}">
      <dgm:prSet/>
      <dgm:spPr/>
      <dgm:t>
        <a:bodyPr/>
        <a:lstStyle/>
        <a:p>
          <a:endParaRPr lang="en-US"/>
        </a:p>
      </dgm:t>
    </dgm:pt>
    <dgm:pt modelId="{D35BEF97-B390-4C43-BE72-B1E1760FC241}">
      <dgm:prSet phldrT="[Text]"/>
      <dgm:spPr/>
      <dgm:t>
        <a:bodyPr/>
        <a:lstStyle/>
        <a:p>
          <a:r>
            <a:rPr lang="en-US" dirty="0" smtClean="0"/>
            <a:t>Entrepreneurship</a:t>
          </a:r>
          <a:endParaRPr lang="en-US" dirty="0"/>
        </a:p>
      </dgm:t>
    </dgm:pt>
    <dgm:pt modelId="{1F439ED2-485D-4685-B5FB-794F3E804D96}" type="parTrans" cxnId="{ED01CB9B-0BE6-434C-BAF7-3BBEBAC92FDA}">
      <dgm:prSet/>
      <dgm:spPr/>
      <dgm:t>
        <a:bodyPr/>
        <a:lstStyle/>
        <a:p>
          <a:endParaRPr lang="en-US"/>
        </a:p>
      </dgm:t>
    </dgm:pt>
    <dgm:pt modelId="{5D0B72F0-3FF6-43DF-99E5-7ADE4EC2B0FE}" type="sibTrans" cxnId="{ED01CB9B-0BE6-434C-BAF7-3BBEBAC92FDA}">
      <dgm:prSet/>
      <dgm:spPr/>
      <dgm:t>
        <a:bodyPr/>
        <a:lstStyle/>
        <a:p>
          <a:endParaRPr lang="en-US"/>
        </a:p>
      </dgm:t>
    </dgm:pt>
    <dgm:pt modelId="{2AC1E85C-B2E8-4E0B-A29A-2CC93364D2A5}">
      <dgm:prSet phldrT="[Text]"/>
      <dgm:spPr/>
      <dgm:t>
        <a:bodyPr/>
        <a:lstStyle/>
        <a:p>
          <a:r>
            <a:rPr lang="en-US" dirty="0" smtClean="0"/>
            <a:t>Knowledge</a:t>
          </a:r>
          <a:endParaRPr lang="en-US" dirty="0"/>
        </a:p>
      </dgm:t>
    </dgm:pt>
    <dgm:pt modelId="{C5B39A0D-00E5-479F-BB36-DDCAD8815D86}" type="parTrans" cxnId="{A207D37A-25DD-44B7-8B3A-D7B9EAEC3C68}">
      <dgm:prSet/>
      <dgm:spPr/>
      <dgm:t>
        <a:bodyPr/>
        <a:lstStyle/>
        <a:p>
          <a:endParaRPr lang="en-US"/>
        </a:p>
      </dgm:t>
    </dgm:pt>
    <dgm:pt modelId="{75A246DB-F555-449E-AF44-11B228A99C43}" type="sibTrans" cxnId="{A207D37A-25DD-44B7-8B3A-D7B9EAEC3C68}">
      <dgm:prSet/>
      <dgm:spPr/>
      <dgm:t>
        <a:bodyPr/>
        <a:lstStyle/>
        <a:p>
          <a:endParaRPr lang="en-US"/>
        </a:p>
      </dgm:t>
    </dgm:pt>
    <dgm:pt modelId="{0CCA640F-65CD-4502-B887-770FC7441655}">
      <dgm:prSet phldrT="[Text]"/>
      <dgm:spPr/>
      <dgm:t>
        <a:bodyPr/>
        <a:lstStyle/>
        <a:p>
          <a:r>
            <a:rPr lang="en-US" dirty="0" smtClean="0"/>
            <a:t>Results </a:t>
          </a:r>
          <a:endParaRPr lang="en-US" dirty="0"/>
        </a:p>
      </dgm:t>
    </dgm:pt>
    <dgm:pt modelId="{46F93707-3D3C-413F-B9C7-E781E5770A85}" type="parTrans" cxnId="{B3DA0AA3-FDA8-46E5-86C3-F242669C7471}">
      <dgm:prSet/>
      <dgm:spPr/>
      <dgm:t>
        <a:bodyPr/>
        <a:lstStyle/>
        <a:p>
          <a:endParaRPr lang="en-US"/>
        </a:p>
      </dgm:t>
    </dgm:pt>
    <dgm:pt modelId="{C8F2BB0D-23A1-4FE8-9539-DDE3A6477CCD}" type="sibTrans" cxnId="{B3DA0AA3-FDA8-46E5-86C3-F242669C7471}">
      <dgm:prSet/>
      <dgm:spPr/>
      <dgm:t>
        <a:bodyPr/>
        <a:lstStyle/>
        <a:p>
          <a:endParaRPr lang="en-US"/>
        </a:p>
      </dgm:t>
    </dgm:pt>
    <dgm:pt modelId="{C6F02DC2-71AE-47D4-88CF-775A21760B4D}">
      <dgm:prSet phldrT="[Text]"/>
      <dgm:spPr/>
      <dgm:t>
        <a:bodyPr/>
        <a:lstStyle/>
        <a:p>
          <a:r>
            <a:rPr lang="en-US" dirty="0" smtClean="0"/>
            <a:t>Trust</a:t>
          </a:r>
          <a:endParaRPr lang="en-US" dirty="0"/>
        </a:p>
      </dgm:t>
    </dgm:pt>
    <dgm:pt modelId="{74E4D00F-9428-4C85-B518-EE2DD51C7C70}" type="parTrans" cxnId="{0E193AFD-EB56-4526-8AFE-F8AC72729D03}">
      <dgm:prSet/>
      <dgm:spPr/>
      <dgm:t>
        <a:bodyPr/>
        <a:lstStyle/>
        <a:p>
          <a:endParaRPr lang="en-US"/>
        </a:p>
      </dgm:t>
    </dgm:pt>
    <dgm:pt modelId="{CE37F539-AAD1-4FAF-8BA1-D5C60775ACB9}" type="sibTrans" cxnId="{0E193AFD-EB56-4526-8AFE-F8AC72729D03}">
      <dgm:prSet/>
      <dgm:spPr/>
      <dgm:t>
        <a:bodyPr/>
        <a:lstStyle/>
        <a:p>
          <a:endParaRPr lang="en-US"/>
        </a:p>
      </dgm:t>
    </dgm:pt>
    <dgm:pt modelId="{FFB8F4E2-BC98-477C-AC92-C325158D3D72}" type="pres">
      <dgm:prSet presAssocID="{1D63FE6D-AF57-4ED4-AF96-F1DA2253606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D15D5FA-4E6B-4CF6-B3CE-8A89A0A1F331}" type="pres">
      <dgm:prSet presAssocID="{1D63FE6D-AF57-4ED4-AF96-F1DA2253606A}" presName="cycle" presStyleCnt="0"/>
      <dgm:spPr/>
    </dgm:pt>
    <dgm:pt modelId="{05FDB902-CEA5-4519-A262-A2CB84009970}" type="pres">
      <dgm:prSet presAssocID="{B69616B9-1A75-46F9-8A47-F320C19A1F13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CE80A8-6932-4157-9D6B-D07A25D91ADE}" type="pres">
      <dgm:prSet presAssocID="{8B3B96FF-759C-4B77-9252-8BD1B240FCAF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FD18A8F8-7104-466D-8176-73980DDBCE31}" type="pres">
      <dgm:prSet presAssocID="{D35BEF97-B390-4C43-BE72-B1E1760FC241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DB6A26-52B2-4811-8548-7C09707F871A}" type="pres">
      <dgm:prSet presAssocID="{2AC1E85C-B2E8-4E0B-A29A-2CC93364D2A5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F6074D-F891-436F-878A-8E9E60F6E5DF}" type="pres">
      <dgm:prSet presAssocID="{0CCA640F-65CD-4502-B887-770FC7441655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54758D-B6A2-4273-AD68-14A7585220C8}" type="pres">
      <dgm:prSet presAssocID="{C6F02DC2-71AE-47D4-88CF-775A21760B4D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E0E7A2-B301-44ED-B3D0-FBD8BAC4ED11}" type="presOf" srcId="{0CCA640F-65CD-4502-B887-770FC7441655}" destId="{95F6074D-F891-436F-878A-8E9E60F6E5DF}" srcOrd="0" destOrd="0" presId="urn:microsoft.com/office/officeart/2005/8/layout/cycle3"/>
    <dgm:cxn modelId="{74263D8F-89C3-424A-9970-554C95112118}" type="presOf" srcId="{8B3B96FF-759C-4B77-9252-8BD1B240FCAF}" destId="{16CE80A8-6932-4157-9D6B-D07A25D91ADE}" srcOrd="0" destOrd="0" presId="urn:microsoft.com/office/officeart/2005/8/layout/cycle3"/>
    <dgm:cxn modelId="{69C1EE51-CB70-41C8-B0B0-A14CB39DBF4B}" type="presOf" srcId="{D35BEF97-B390-4C43-BE72-B1E1760FC241}" destId="{FD18A8F8-7104-466D-8176-73980DDBCE31}" srcOrd="0" destOrd="0" presId="urn:microsoft.com/office/officeart/2005/8/layout/cycle3"/>
    <dgm:cxn modelId="{A207D37A-25DD-44B7-8B3A-D7B9EAEC3C68}" srcId="{1D63FE6D-AF57-4ED4-AF96-F1DA2253606A}" destId="{2AC1E85C-B2E8-4E0B-A29A-2CC93364D2A5}" srcOrd="2" destOrd="0" parTransId="{C5B39A0D-00E5-479F-BB36-DDCAD8815D86}" sibTransId="{75A246DB-F555-449E-AF44-11B228A99C43}"/>
    <dgm:cxn modelId="{3831F3D2-E8B6-4BF4-B16F-B0BD31862CB5}" type="presOf" srcId="{C6F02DC2-71AE-47D4-88CF-775A21760B4D}" destId="{2654758D-B6A2-4273-AD68-14A7585220C8}" srcOrd="0" destOrd="0" presId="urn:microsoft.com/office/officeart/2005/8/layout/cycle3"/>
    <dgm:cxn modelId="{66D349CE-99EA-46D6-BA19-13D570EE2496}" type="presOf" srcId="{1D63FE6D-AF57-4ED4-AF96-F1DA2253606A}" destId="{FFB8F4E2-BC98-477C-AC92-C325158D3D72}" srcOrd="0" destOrd="0" presId="urn:microsoft.com/office/officeart/2005/8/layout/cycle3"/>
    <dgm:cxn modelId="{F63A48E4-53C9-44EC-86B9-97547BAA17E4}" type="presOf" srcId="{B69616B9-1A75-46F9-8A47-F320C19A1F13}" destId="{05FDB902-CEA5-4519-A262-A2CB84009970}" srcOrd="0" destOrd="0" presId="urn:microsoft.com/office/officeart/2005/8/layout/cycle3"/>
    <dgm:cxn modelId="{0E193AFD-EB56-4526-8AFE-F8AC72729D03}" srcId="{1D63FE6D-AF57-4ED4-AF96-F1DA2253606A}" destId="{C6F02DC2-71AE-47D4-88CF-775A21760B4D}" srcOrd="4" destOrd="0" parTransId="{74E4D00F-9428-4C85-B518-EE2DD51C7C70}" sibTransId="{CE37F539-AAD1-4FAF-8BA1-D5C60775ACB9}"/>
    <dgm:cxn modelId="{1BBB2D5D-BF9B-44A4-BA46-F0BB42E89099}" type="presOf" srcId="{2AC1E85C-B2E8-4E0B-A29A-2CC93364D2A5}" destId="{43DB6A26-52B2-4811-8548-7C09707F871A}" srcOrd="0" destOrd="0" presId="urn:microsoft.com/office/officeart/2005/8/layout/cycle3"/>
    <dgm:cxn modelId="{ED01CB9B-0BE6-434C-BAF7-3BBEBAC92FDA}" srcId="{1D63FE6D-AF57-4ED4-AF96-F1DA2253606A}" destId="{D35BEF97-B390-4C43-BE72-B1E1760FC241}" srcOrd="1" destOrd="0" parTransId="{1F439ED2-485D-4685-B5FB-794F3E804D96}" sibTransId="{5D0B72F0-3FF6-43DF-99E5-7ADE4EC2B0FE}"/>
    <dgm:cxn modelId="{B3DA0AA3-FDA8-46E5-86C3-F242669C7471}" srcId="{1D63FE6D-AF57-4ED4-AF96-F1DA2253606A}" destId="{0CCA640F-65CD-4502-B887-770FC7441655}" srcOrd="3" destOrd="0" parTransId="{46F93707-3D3C-413F-B9C7-E781E5770A85}" sibTransId="{C8F2BB0D-23A1-4FE8-9539-DDE3A6477CCD}"/>
    <dgm:cxn modelId="{E6A6AE33-9DD2-4324-B76F-90794B11DC5E}" srcId="{1D63FE6D-AF57-4ED4-AF96-F1DA2253606A}" destId="{B69616B9-1A75-46F9-8A47-F320C19A1F13}" srcOrd="0" destOrd="0" parTransId="{19129E4E-1E32-4AE6-97DF-A633CFFEBE30}" sibTransId="{8B3B96FF-759C-4B77-9252-8BD1B240FCAF}"/>
    <dgm:cxn modelId="{1A8F78E0-37DC-417D-A596-53D0E4B77DB0}" type="presParOf" srcId="{FFB8F4E2-BC98-477C-AC92-C325158D3D72}" destId="{9D15D5FA-4E6B-4CF6-B3CE-8A89A0A1F331}" srcOrd="0" destOrd="0" presId="urn:microsoft.com/office/officeart/2005/8/layout/cycle3"/>
    <dgm:cxn modelId="{9D4F3080-0D7C-4788-AAE6-B66D5BC0BF6A}" type="presParOf" srcId="{9D15D5FA-4E6B-4CF6-B3CE-8A89A0A1F331}" destId="{05FDB902-CEA5-4519-A262-A2CB84009970}" srcOrd="0" destOrd="0" presId="urn:microsoft.com/office/officeart/2005/8/layout/cycle3"/>
    <dgm:cxn modelId="{A284DA0B-CF61-48F1-A0A5-FA85939765CE}" type="presParOf" srcId="{9D15D5FA-4E6B-4CF6-B3CE-8A89A0A1F331}" destId="{16CE80A8-6932-4157-9D6B-D07A25D91ADE}" srcOrd="1" destOrd="0" presId="urn:microsoft.com/office/officeart/2005/8/layout/cycle3"/>
    <dgm:cxn modelId="{72AD7B9E-B44E-4ADD-97AE-69EF71566F0E}" type="presParOf" srcId="{9D15D5FA-4E6B-4CF6-B3CE-8A89A0A1F331}" destId="{FD18A8F8-7104-466D-8176-73980DDBCE31}" srcOrd="2" destOrd="0" presId="urn:microsoft.com/office/officeart/2005/8/layout/cycle3"/>
    <dgm:cxn modelId="{CF3A0FBE-927C-44E4-9B15-4F23D293B464}" type="presParOf" srcId="{9D15D5FA-4E6B-4CF6-B3CE-8A89A0A1F331}" destId="{43DB6A26-52B2-4811-8548-7C09707F871A}" srcOrd="3" destOrd="0" presId="urn:microsoft.com/office/officeart/2005/8/layout/cycle3"/>
    <dgm:cxn modelId="{4013ED78-D7EC-4713-9D5D-97160C7FCF54}" type="presParOf" srcId="{9D15D5FA-4E6B-4CF6-B3CE-8A89A0A1F331}" destId="{95F6074D-F891-436F-878A-8E9E60F6E5DF}" srcOrd="4" destOrd="0" presId="urn:microsoft.com/office/officeart/2005/8/layout/cycle3"/>
    <dgm:cxn modelId="{42CF52C4-F423-415F-AFA6-2B4127BB432F}" type="presParOf" srcId="{9D15D5FA-4E6B-4CF6-B3CE-8A89A0A1F331}" destId="{2654758D-B6A2-4273-AD68-14A7585220C8}" srcOrd="5" destOrd="0" presId="urn:microsoft.com/office/officeart/2005/8/layout/cycle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6AA4BA-281A-42FC-A594-826944477B81}" type="doc">
      <dgm:prSet loTypeId="urn:microsoft.com/office/officeart/2011/layout/CircleProcess" loCatId="process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DAE8A207-C2B6-4BDE-8312-1195D3D8AE73}">
      <dgm:prSet phldrT="[Text]"/>
      <dgm:spPr/>
      <dgm:t>
        <a:bodyPr/>
        <a:lstStyle/>
        <a:p>
          <a:r>
            <a:rPr lang="en-US" dirty="0" smtClean="0"/>
            <a:t>Average age of employees ~ 27</a:t>
          </a:r>
          <a:endParaRPr lang="en-US" dirty="0"/>
        </a:p>
      </dgm:t>
    </dgm:pt>
    <dgm:pt modelId="{3034FBD0-7F20-4C29-96C7-28F6C150E116}" type="parTrans" cxnId="{3D5F1A64-7B01-4068-A734-D430159706F2}">
      <dgm:prSet/>
      <dgm:spPr/>
      <dgm:t>
        <a:bodyPr/>
        <a:lstStyle/>
        <a:p>
          <a:endParaRPr lang="en-US"/>
        </a:p>
      </dgm:t>
    </dgm:pt>
    <dgm:pt modelId="{F2C2CE24-3620-4A7F-8168-7541C2ADA671}" type="sibTrans" cxnId="{3D5F1A64-7B01-4068-A734-D430159706F2}">
      <dgm:prSet/>
      <dgm:spPr/>
      <dgm:t>
        <a:bodyPr/>
        <a:lstStyle/>
        <a:p>
          <a:endParaRPr lang="en-US"/>
        </a:p>
      </dgm:t>
    </dgm:pt>
    <dgm:pt modelId="{E6600873-2E96-4D9C-B06F-DF35323D128C}">
      <dgm:prSet phldrT="[Text]"/>
      <dgm:spPr/>
      <dgm:t>
        <a:bodyPr/>
        <a:lstStyle/>
        <a:p>
          <a:r>
            <a:rPr lang="en-US" dirty="0" smtClean="0"/>
            <a:t>75% of our top management is less than  40 years</a:t>
          </a:r>
          <a:endParaRPr lang="en-US" dirty="0"/>
        </a:p>
      </dgm:t>
    </dgm:pt>
    <dgm:pt modelId="{8DB53311-798F-4711-B980-0A7E8EFF27FB}" type="parTrans" cxnId="{88329B60-BFA0-43A0-9630-3CFB2F4A0632}">
      <dgm:prSet/>
      <dgm:spPr/>
      <dgm:t>
        <a:bodyPr/>
        <a:lstStyle/>
        <a:p>
          <a:endParaRPr lang="en-US"/>
        </a:p>
      </dgm:t>
    </dgm:pt>
    <dgm:pt modelId="{EF390F5D-A8AB-470E-9F5D-C9750E22EAAD}" type="sibTrans" cxnId="{88329B60-BFA0-43A0-9630-3CFB2F4A0632}">
      <dgm:prSet/>
      <dgm:spPr/>
      <dgm:t>
        <a:bodyPr/>
        <a:lstStyle/>
        <a:p>
          <a:endParaRPr lang="en-US"/>
        </a:p>
      </dgm:t>
    </dgm:pt>
    <dgm:pt modelId="{0552CAD6-CC54-464E-9AE3-DE1F14383862}" type="pres">
      <dgm:prSet presAssocID="{8C6AA4BA-281A-42FC-A594-826944477B81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EC6969CB-9365-453D-A83D-BFAE0F9AB9E2}" type="pres">
      <dgm:prSet presAssocID="{E6600873-2E96-4D9C-B06F-DF35323D128C}" presName="Accent2" presStyleCnt="0"/>
      <dgm:spPr/>
    </dgm:pt>
    <dgm:pt modelId="{389797A0-657B-426B-A5AC-9F6D6AD67119}" type="pres">
      <dgm:prSet presAssocID="{E6600873-2E96-4D9C-B06F-DF35323D128C}" presName="Accent" presStyleLbl="node1" presStyleIdx="0" presStyleCnt="2" custScaleX="82558" custScaleY="82558" custLinFactNeighborX="-6887" custLinFactNeighborY="41270"/>
      <dgm:spPr/>
    </dgm:pt>
    <dgm:pt modelId="{6C59A50B-30C3-4CAC-83C6-6A8DB060C999}" type="pres">
      <dgm:prSet presAssocID="{E6600873-2E96-4D9C-B06F-DF35323D128C}" presName="ParentBackground2" presStyleCnt="0"/>
      <dgm:spPr/>
    </dgm:pt>
    <dgm:pt modelId="{3ACE75AD-9107-40B6-9173-A6BB5643C2FF}" type="pres">
      <dgm:prSet presAssocID="{E6600873-2E96-4D9C-B06F-DF35323D128C}" presName="ParentBackground" presStyleLbl="fgAcc1" presStyleIdx="0" presStyleCnt="2" custScaleX="96486" custScaleY="82558" custLinFactNeighborX="120" custLinFactNeighborY="44751"/>
      <dgm:spPr/>
      <dgm:t>
        <a:bodyPr/>
        <a:lstStyle/>
        <a:p>
          <a:endParaRPr lang="en-US"/>
        </a:p>
      </dgm:t>
    </dgm:pt>
    <dgm:pt modelId="{3B15CEBD-6B24-4263-B7AA-8A6D048B2B56}" type="pres">
      <dgm:prSet presAssocID="{E6600873-2E96-4D9C-B06F-DF35323D128C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A55027-4172-4154-9956-C76AD18FC418}" type="pres">
      <dgm:prSet presAssocID="{DAE8A207-C2B6-4BDE-8312-1195D3D8AE73}" presName="Accent1" presStyleCnt="0"/>
      <dgm:spPr/>
    </dgm:pt>
    <dgm:pt modelId="{F35AB2FB-3597-40F6-A99E-182A2BC4D0EE}" type="pres">
      <dgm:prSet presAssocID="{DAE8A207-C2B6-4BDE-8312-1195D3D8AE73}" presName="Accent" presStyleLbl="node1" presStyleIdx="1" presStyleCnt="2" custScaleX="67911" custScaleY="66254" custLinFactNeighborX="-29818" custLinFactNeighborY="21713"/>
      <dgm:spPr/>
    </dgm:pt>
    <dgm:pt modelId="{6DBDD919-78D2-4402-AE47-682E4107DC9A}" type="pres">
      <dgm:prSet presAssocID="{DAE8A207-C2B6-4BDE-8312-1195D3D8AE73}" presName="ParentBackground1" presStyleCnt="0"/>
      <dgm:spPr/>
    </dgm:pt>
    <dgm:pt modelId="{E978CE59-8CE8-4C37-8C1A-7E74472941A7}" type="pres">
      <dgm:prSet presAssocID="{DAE8A207-C2B6-4BDE-8312-1195D3D8AE73}" presName="ParentBackground" presStyleLbl="fgAcc1" presStyleIdx="1" presStyleCnt="2" custScaleX="101481" custScaleY="82558" custLinFactNeighborX="-40097" custLinFactNeighborY="31269"/>
      <dgm:spPr/>
      <dgm:t>
        <a:bodyPr/>
        <a:lstStyle/>
        <a:p>
          <a:endParaRPr lang="en-US"/>
        </a:p>
      </dgm:t>
    </dgm:pt>
    <dgm:pt modelId="{953800B7-69D5-4A14-8E64-D0B89E1221DA}" type="pres">
      <dgm:prSet presAssocID="{DAE8A207-C2B6-4BDE-8312-1195D3D8AE73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945A042-8942-48C6-8C72-A5A4A69544FD}" type="presOf" srcId="{8C6AA4BA-281A-42FC-A594-826944477B81}" destId="{0552CAD6-CC54-464E-9AE3-DE1F14383862}" srcOrd="0" destOrd="0" presId="urn:microsoft.com/office/officeart/2011/layout/CircleProcess"/>
    <dgm:cxn modelId="{965A9F63-4132-4DF7-B0C7-99DF51E1A081}" type="presOf" srcId="{E6600873-2E96-4D9C-B06F-DF35323D128C}" destId="{3ACE75AD-9107-40B6-9173-A6BB5643C2FF}" srcOrd="0" destOrd="0" presId="urn:microsoft.com/office/officeart/2011/layout/CircleProcess"/>
    <dgm:cxn modelId="{1E1A0FB8-FB55-4E96-A675-7D825FAA1D87}" type="presOf" srcId="{E6600873-2E96-4D9C-B06F-DF35323D128C}" destId="{3B15CEBD-6B24-4263-B7AA-8A6D048B2B56}" srcOrd="1" destOrd="0" presId="urn:microsoft.com/office/officeart/2011/layout/CircleProcess"/>
    <dgm:cxn modelId="{3D5F1A64-7B01-4068-A734-D430159706F2}" srcId="{8C6AA4BA-281A-42FC-A594-826944477B81}" destId="{DAE8A207-C2B6-4BDE-8312-1195D3D8AE73}" srcOrd="0" destOrd="0" parTransId="{3034FBD0-7F20-4C29-96C7-28F6C150E116}" sibTransId="{F2C2CE24-3620-4A7F-8168-7541C2ADA671}"/>
    <dgm:cxn modelId="{7F012464-0741-4A9A-B339-303B56B9D467}" type="presOf" srcId="{DAE8A207-C2B6-4BDE-8312-1195D3D8AE73}" destId="{E978CE59-8CE8-4C37-8C1A-7E74472941A7}" srcOrd="0" destOrd="0" presId="urn:microsoft.com/office/officeart/2011/layout/CircleProcess"/>
    <dgm:cxn modelId="{88329B60-BFA0-43A0-9630-3CFB2F4A0632}" srcId="{8C6AA4BA-281A-42FC-A594-826944477B81}" destId="{E6600873-2E96-4D9C-B06F-DF35323D128C}" srcOrd="1" destOrd="0" parTransId="{8DB53311-798F-4711-B980-0A7E8EFF27FB}" sibTransId="{EF390F5D-A8AB-470E-9F5D-C9750E22EAAD}"/>
    <dgm:cxn modelId="{B3C50C87-9DC3-4F7C-88B9-DBEE91AA071C}" type="presOf" srcId="{DAE8A207-C2B6-4BDE-8312-1195D3D8AE73}" destId="{953800B7-69D5-4A14-8E64-D0B89E1221DA}" srcOrd="1" destOrd="0" presId="urn:microsoft.com/office/officeart/2011/layout/CircleProcess"/>
    <dgm:cxn modelId="{A4B5630A-1889-4275-87ED-14BD9ADBEF34}" type="presParOf" srcId="{0552CAD6-CC54-464E-9AE3-DE1F14383862}" destId="{EC6969CB-9365-453D-A83D-BFAE0F9AB9E2}" srcOrd="0" destOrd="0" presId="urn:microsoft.com/office/officeart/2011/layout/CircleProcess"/>
    <dgm:cxn modelId="{74EF2A01-D2E6-4E01-BB74-A7BC719993D9}" type="presParOf" srcId="{EC6969CB-9365-453D-A83D-BFAE0F9AB9E2}" destId="{389797A0-657B-426B-A5AC-9F6D6AD67119}" srcOrd="0" destOrd="0" presId="urn:microsoft.com/office/officeart/2011/layout/CircleProcess"/>
    <dgm:cxn modelId="{ECBB0D16-F5FD-46D9-B969-6F4713EC83B1}" type="presParOf" srcId="{0552CAD6-CC54-464E-9AE3-DE1F14383862}" destId="{6C59A50B-30C3-4CAC-83C6-6A8DB060C999}" srcOrd="1" destOrd="0" presId="urn:microsoft.com/office/officeart/2011/layout/CircleProcess"/>
    <dgm:cxn modelId="{F525FD53-D8C4-4AB6-A424-B7DED71336F9}" type="presParOf" srcId="{6C59A50B-30C3-4CAC-83C6-6A8DB060C999}" destId="{3ACE75AD-9107-40B6-9173-A6BB5643C2FF}" srcOrd="0" destOrd="0" presId="urn:microsoft.com/office/officeart/2011/layout/CircleProcess"/>
    <dgm:cxn modelId="{9350378B-2248-4875-9342-5600C859F11C}" type="presParOf" srcId="{0552CAD6-CC54-464E-9AE3-DE1F14383862}" destId="{3B15CEBD-6B24-4263-B7AA-8A6D048B2B56}" srcOrd="2" destOrd="0" presId="urn:microsoft.com/office/officeart/2011/layout/CircleProcess"/>
    <dgm:cxn modelId="{1C98346A-7D89-4EE4-966C-5D287416E55A}" type="presParOf" srcId="{0552CAD6-CC54-464E-9AE3-DE1F14383862}" destId="{40A55027-4172-4154-9956-C76AD18FC418}" srcOrd="3" destOrd="0" presId="urn:microsoft.com/office/officeart/2011/layout/CircleProcess"/>
    <dgm:cxn modelId="{EC38C257-3757-4BB2-B078-1B68B37F3634}" type="presParOf" srcId="{40A55027-4172-4154-9956-C76AD18FC418}" destId="{F35AB2FB-3597-40F6-A99E-182A2BC4D0EE}" srcOrd="0" destOrd="0" presId="urn:microsoft.com/office/officeart/2011/layout/CircleProcess"/>
    <dgm:cxn modelId="{2D227FC3-5D7D-43A6-9A75-E2AA8BFBDEC1}" type="presParOf" srcId="{0552CAD6-CC54-464E-9AE3-DE1F14383862}" destId="{6DBDD919-78D2-4402-AE47-682E4107DC9A}" srcOrd="4" destOrd="0" presId="urn:microsoft.com/office/officeart/2011/layout/CircleProcess"/>
    <dgm:cxn modelId="{4A73E911-EF2F-4468-BD50-06FF9C326ABD}" type="presParOf" srcId="{6DBDD919-78D2-4402-AE47-682E4107DC9A}" destId="{E978CE59-8CE8-4C37-8C1A-7E74472941A7}" srcOrd="0" destOrd="0" presId="urn:microsoft.com/office/officeart/2011/layout/CircleProcess"/>
    <dgm:cxn modelId="{0011C2C9-66E6-4C86-BE4C-11DD8B098F4D}" type="presParOf" srcId="{0552CAD6-CC54-464E-9AE3-DE1F14383862}" destId="{953800B7-69D5-4A14-8E64-D0B89E1221DA}" srcOrd="5" destOrd="0" presId="urn:microsoft.com/office/officeart/2011/layout/CircleProcess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99D2B37-679E-4624-B6DA-CEA866502FE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B4989BD-40B2-49DA-B9BF-B6AEDEAF9FC5}">
      <dgm:prSet phldrT="[Text]" custT="1"/>
      <dgm:spPr/>
      <dgm:t>
        <a:bodyPr/>
        <a:lstStyle/>
        <a:p>
          <a:r>
            <a:rPr lang="en-US" sz="2000" dirty="0" smtClean="0"/>
            <a:t>Supportive Management &amp; Open Door policy</a:t>
          </a:r>
          <a:endParaRPr lang="en-US" sz="2000" dirty="0"/>
        </a:p>
      </dgm:t>
    </dgm:pt>
    <dgm:pt modelId="{10FA8C46-4937-4029-825D-3DBFBB00BF62}" type="parTrans" cxnId="{84D9D047-1358-418C-ACF1-19EEBCFB69B9}">
      <dgm:prSet/>
      <dgm:spPr/>
      <dgm:t>
        <a:bodyPr/>
        <a:lstStyle/>
        <a:p>
          <a:endParaRPr lang="en-US"/>
        </a:p>
      </dgm:t>
    </dgm:pt>
    <dgm:pt modelId="{F999D126-1CD3-448A-B9D6-92D9308B1571}" type="sibTrans" cxnId="{84D9D047-1358-418C-ACF1-19EEBCFB69B9}">
      <dgm:prSet/>
      <dgm:spPr/>
      <dgm:t>
        <a:bodyPr/>
        <a:lstStyle/>
        <a:p>
          <a:endParaRPr lang="en-US"/>
        </a:p>
      </dgm:t>
    </dgm:pt>
    <dgm:pt modelId="{0FC954FB-BF37-429D-ACA9-2EB831998804}">
      <dgm:prSet phldrT="[Text]" custT="1"/>
      <dgm:spPr/>
      <dgm:t>
        <a:bodyPr/>
        <a:lstStyle/>
        <a:p>
          <a:r>
            <a:rPr lang="en-US" sz="2000" dirty="0" smtClean="0"/>
            <a:t>Trust and Empowerment</a:t>
          </a:r>
          <a:endParaRPr lang="en-US" sz="2000" dirty="0"/>
        </a:p>
      </dgm:t>
    </dgm:pt>
    <dgm:pt modelId="{E2B80CD0-E1B4-47B2-9B2D-AE63E1FFF6D9}" type="parTrans" cxnId="{BF56BEBD-E55F-4B64-AF9A-CAB435DA983B}">
      <dgm:prSet/>
      <dgm:spPr/>
      <dgm:t>
        <a:bodyPr/>
        <a:lstStyle/>
        <a:p>
          <a:endParaRPr lang="en-US"/>
        </a:p>
      </dgm:t>
    </dgm:pt>
    <dgm:pt modelId="{1B84ACDA-B2FE-4D67-9581-E3175C671EDC}" type="sibTrans" cxnId="{BF56BEBD-E55F-4B64-AF9A-CAB435DA983B}">
      <dgm:prSet/>
      <dgm:spPr/>
      <dgm:t>
        <a:bodyPr/>
        <a:lstStyle/>
        <a:p>
          <a:endParaRPr lang="en-US"/>
        </a:p>
      </dgm:t>
    </dgm:pt>
    <dgm:pt modelId="{22BBB690-5B2B-40F6-A853-3599805B6CD8}">
      <dgm:prSet custT="1"/>
      <dgm:spPr/>
      <dgm:t>
        <a:bodyPr/>
        <a:lstStyle/>
        <a:p>
          <a:r>
            <a:rPr lang="en-US" sz="2000" smtClean="0"/>
            <a:t>Challenge </a:t>
          </a:r>
          <a:r>
            <a:rPr lang="en-US" sz="2000" dirty="0" smtClean="0"/>
            <a:t>Assumptions and Speak your mind</a:t>
          </a:r>
          <a:endParaRPr lang="en-US" sz="2000" dirty="0"/>
        </a:p>
      </dgm:t>
    </dgm:pt>
    <dgm:pt modelId="{C020CCA0-AFAD-474B-AAEB-8C06F50F7347}" type="parTrans" cxnId="{65C3107F-176C-4F01-8E1E-5957BCE63049}">
      <dgm:prSet/>
      <dgm:spPr/>
      <dgm:t>
        <a:bodyPr/>
        <a:lstStyle/>
        <a:p>
          <a:endParaRPr lang="en-US"/>
        </a:p>
      </dgm:t>
    </dgm:pt>
    <dgm:pt modelId="{D4753B81-44E8-41BC-BE4B-1877086A134E}" type="sibTrans" cxnId="{65C3107F-176C-4F01-8E1E-5957BCE63049}">
      <dgm:prSet/>
      <dgm:spPr/>
      <dgm:t>
        <a:bodyPr/>
        <a:lstStyle/>
        <a:p>
          <a:endParaRPr lang="en-US"/>
        </a:p>
      </dgm:t>
    </dgm:pt>
    <dgm:pt modelId="{34F6C91D-EE1D-4F70-B0A3-A4F5452BB84A}">
      <dgm:prSet custT="1"/>
      <dgm:spPr/>
      <dgm:t>
        <a:bodyPr/>
        <a:lstStyle/>
        <a:p>
          <a:r>
            <a:rPr lang="en-US" sz="2000" dirty="0" smtClean="0"/>
            <a:t> Nurtures Innovation</a:t>
          </a:r>
          <a:endParaRPr lang="en-US" sz="2000" dirty="0"/>
        </a:p>
      </dgm:t>
    </dgm:pt>
    <dgm:pt modelId="{6E73BB99-38B7-4AB7-ADF3-DA2501DB20AB}" type="parTrans" cxnId="{D940E257-BBD5-48C6-8E74-83ABE64719B6}">
      <dgm:prSet/>
      <dgm:spPr/>
      <dgm:t>
        <a:bodyPr/>
        <a:lstStyle/>
        <a:p>
          <a:endParaRPr lang="en-US"/>
        </a:p>
      </dgm:t>
    </dgm:pt>
    <dgm:pt modelId="{FFFBF063-9EF7-4514-BA15-E8B1E191E911}" type="sibTrans" cxnId="{D940E257-BBD5-48C6-8E74-83ABE64719B6}">
      <dgm:prSet/>
      <dgm:spPr/>
      <dgm:t>
        <a:bodyPr/>
        <a:lstStyle/>
        <a:p>
          <a:endParaRPr lang="en-US"/>
        </a:p>
      </dgm:t>
    </dgm:pt>
    <dgm:pt modelId="{59F13C10-7794-4C7A-A0D4-5D56F61C7147}">
      <dgm:prSet custT="1"/>
      <dgm:spPr/>
      <dgm:t>
        <a:bodyPr/>
        <a:lstStyle/>
        <a:p>
          <a:r>
            <a:rPr lang="en-US" sz="1800" dirty="0" smtClean="0"/>
            <a:t>Rewards for performance</a:t>
          </a:r>
          <a:endParaRPr lang="en-US" sz="1800" dirty="0"/>
        </a:p>
      </dgm:t>
    </dgm:pt>
    <dgm:pt modelId="{A7572C20-EDAC-4F62-9E7A-F4920AF9693C}" type="parTrans" cxnId="{1A9F1725-E961-4DC9-9A9A-CF53EAFA25DB}">
      <dgm:prSet/>
      <dgm:spPr/>
      <dgm:t>
        <a:bodyPr/>
        <a:lstStyle/>
        <a:p>
          <a:endParaRPr lang="en-US"/>
        </a:p>
      </dgm:t>
    </dgm:pt>
    <dgm:pt modelId="{FDC111F1-B244-418D-AC3C-07775C08F530}" type="sibTrans" cxnId="{1A9F1725-E961-4DC9-9A9A-CF53EAFA25DB}">
      <dgm:prSet/>
      <dgm:spPr/>
      <dgm:t>
        <a:bodyPr/>
        <a:lstStyle/>
        <a:p>
          <a:endParaRPr lang="en-US"/>
        </a:p>
      </dgm:t>
    </dgm:pt>
    <dgm:pt modelId="{D75D7D06-AB31-431B-A15B-2086658EF018}" type="pres">
      <dgm:prSet presAssocID="{399D2B37-679E-4624-B6DA-CEA866502FE2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CCA095C-0ABA-4B06-BDE7-F04F33AE2751}" type="pres">
      <dgm:prSet presAssocID="{DB4989BD-40B2-49DA-B9BF-B6AEDEAF9FC5}" presName="parentText1" presStyleLbl="node1" presStyleIdx="0" presStyleCnt="5" custLinFactNeighborY="-15306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B05826-7A22-4CE1-B0CB-7BD5B58BF5EC}" type="pres">
      <dgm:prSet presAssocID="{0FC954FB-BF37-429D-ACA9-2EB831998804}" presName="parentText2" presStyleLbl="node1" presStyleIdx="1" presStyleCnt="5" custLinFactNeighborY="-1182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C95BE4-BE19-40A2-BB42-34B344F98BC6}" type="pres">
      <dgm:prSet presAssocID="{22BBB690-5B2B-40F6-A853-3599805B6CD8}" presName="parentText3" presStyleLbl="node1" presStyleIdx="2" presStyleCnt="5" custLinFactNeighborY="-833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708628-CE38-4C3F-831A-08B2D94EEEEF}" type="pres">
      <dgm:prSet presAssocID="{34F6C91D-EE1D-4F70-B0A3-A4F5452BB84A}" presName="parentText4" presStyleLbl="node1" presStyleIdx="3" presStyleCnt="5" custLinFactNeighborY="568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F0A731-ED30-4D65-86DC-C3F41207F971}" type="pres">
      <dgm:prSet presAssocID="{59F13C10-7794-4C7A-A0D4-5D56F61C7147}" presName="parentText5" presStyleLbl="node1" presStyleIdx="4" presStyleCnt="5" custLinFactNeighborX="-680" custLinFactNeighborY="15306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E930B9-4E38-427E-8FF2-42F7FE571C1A}" type="presOf" srcId="{399D2B37-679E-4624-B6DA-CEA866502FE2}" destId="{D75D7D06-AB31-431B-A15B-2086658EF018}" srcOrd="0" destOrd="0" presId="urn:microsoft.com/office/officeart/2009/3/layout/IncreasingArrowsProcess"/>
    <dgm:cxn modelId="{D940E257-BBD5-48C6-8E74-83ABE64719B6}" srcId="{399D2B37-679E-4624-B6DA-CEA866502FE2}" destId="{34F6C91D-EE1D-4F70-B0A3-A4F5452BB84A}" srcOrd="3" destOrd="0" parTransId="{6E73BB99-38B7-4AB7-ADF3-DA2501DB20AB}" sibTransId="{FFFBF063-9EF7-4514-BA15-E8B1E191E911}"/>
    <dgm:cxn modelId="{84D9D047-1358-418C-ACF1-19EEBCFB69B9}" srcId="{399D2B37-679E-4624-B6DA-CEA866502FE2}" destId="{DB4989BD-40B2-49DA-B9BF-B6AEDEAF9FC5}" srcOrd="0" destOrd="0" parTransId="{10FA8C46-4937-4029-825D-3DBFBB00BF62}" sibTransId="{F999D126-1CD3-448A-B9D6-92D9308B1571}"/>
    <dgm:cxn modelId="{5E7BDCFC-7619-4016-B32B-863E0F848992}" type="presOf" srcId="{34F6C91D-EE1D-4F70-B0A3-A4F5452BB84A}" destId="{0D708628-CE38-4C3F-831A-08B2D94EEEEF}" srcOrd="0" destOrd="0" presId="urn:microsoft.com/office/officeart/2009/3/layout/IncreasingArrowsProcess"/>
    <dgm:cxn modelId="{1A9F1725-E961-4DC9-9A9A-CF53EAFA25DB}" srcId="{399D2B37-679E-4624-B6DA-CEA866502FE2}" destId="{59F13C10-7794-4C7A-A0D4-5D56F61C7147}" srcOrd="4" destOrd="0" parTransId="{A7572C20-EDAC-4F62-9E7A-F4920AF9693C}" sibTransId="{FDC111F1-B244-418D-AC3C-07775C08F530}"/>
    <dgm:cxn modelId="{99F59DAB-B892-4B5D-A744-0F2DA801F1EA}" type="presOf" srcId="{0FC954FB-BF37-429D-ACA9-2EB831998804}" destId="{8AB05826-7A22-4CE1-B0CB-7BD5B58BF5EC}" srcOrd="0" destOrd="0" presId="urn:microsoft.com/office/officeart/2009/3/layout/IncreasingArrowsProcess"/>
    <dgm:cxn modelId="{2FAC8638-F4D0-43EB-9F7A-4F79DD9D25F1}" type="presOf" srcId="{22BBB690-5B2B-40F6-A853-3599805B6CD8}" destId="{34C95BE4-BE19-40A2-BB42-34B344F98BC6}" srcOrd="0" destOrd="0" presId="urn:microsoft.com/office/officeart/2009/3/layout/IncreasingArrowsProcess"/>
    <dgm:cxn modelId="{65C3107F-176C-4F01-8E1E-5957BCE63049}" srcId="{399D2B37-679E-4624-B6DA-CEA866502FE2}" destId="{22BBB690-5B2B-40F6-A853-3599805B6CD8}" srcOrd="2" destOrd="0" parTransId="{C020CCA0-AFAD-474B-AAEB-8C06F50F7347}" sibTransId="{D4753B81-44E8-41BC-BE4B-1877086A134E}"/>
    <dgm:cxn modelId="{AF1E6D8C-D2A8-4A62-A515-E52BAB350B9D}" type="presOf" srcId="{DB4989BD-40B2-49DA-B9BF-B6AEDEAF9FC5}" destId="{0CCA095C-0ABA-4B06-BDE7-F04F33AE2751}" srcOrd="0" destOrd="0" presId="urn:microsoft.com/office/officeart/2009/3/layout/IncreasingArrowsProcess"/>
    <dgm:cxn modelId="{6E4330FB-1BCE-46CF-91DB-615940AA9CDB}" type="presOf" srcId="{59F13C10-7794-4C7A-A0D4-5D56F61C7147}" destId="{45F0A731-ED30-4D65-86DC-C3F41207F971}" srcOrd="0" destOrd="0" presId="urn:microsoft.com/office/officeart/2009/3/layout/IncreasingArrowsProcess"/>
    <dgm:cxn modelId="{BF56BEBD-E55F-4B64-AF9A-CAB435DA983B}" srcId="{399D2B37-679E-4624-B6DA-CEA866502FE2}" destId="{0FC954FB-BF37-429D-ACA9-2EB831998804}" srcOrd="1" destOrd="0" parTransId="{E2B80CD0-E1B4-47B2-9B2D-AE63E1FFF6D9}" sibTransId="{1B84ACDA-B2FE-4D67-9581-E3175C671EDC}"/>
    <dgm:cxn modelId="{661FC8C5-61C7-47FC-955A-E44D5251E524}" type="presParOf" srcId="{D75D7D06-AB31-431B-A15B-2086658EF018}" destId="{0CCA095C-0ABA-4B06-BDE7-F04F33AE2751}" srcOrd="0" destOrd="0" presId="urn:microsoft.com/office/officeart/2009/3/layout/IncreasingArrowsProcess"/>
    <dgm:cxn modelId="{99CF6C9E-1555-495A-B87F-1F80FF0A384D}" type="presParOf" srcId="{D75D7D06-AB31-431B-A15B-2086658EF018}" destId="{8AB05826-7A22-4CE1-B0CB-7BD5B58BF5EC}" srcOrd="1" destOrd="0" presId="urn:microsoft.com/office/officeart/2009/3/layout/IncreasingArrowsProcess"/>
    <dgm:cxn modelId="{4EBF519D-A172-4990-BD33-BDB33BA296DF}" type="presParOf" srcId="{D75D7D06-AB31-431B-A15B-2086658EF018}" destId="{34C95BE4-BE19-40A2-BB42-34B344F98BC6}" srcOrd="2" destOrd="0" presId="urn:microsoft.com/office/officeart/2009/3/layout/IncreasingArrowsProcess"/>
    <dgm:cxn modelId="{4AF21D1F-AAF3-4891-A894-B69B05A3CC8F}" type="presParOf" srcId="{D75D7D06-AB31-431B-A15B-2086658EF018}" destId="{0D708628-CE38-4C3F-831A-08B2D94EEEEF}" srcOrd="3" destOrd="0" presId="urn:microsoft.com/office/officeart/2009/3/layout/IncreasingArrowsProcess"/>
    <dgm:cxn modelId="{193B6107-752E-47CB-83F7-F213CC7F5E2D}" type="presParOf" srcId="{D75D7D06-AB31-431B-A15B-2086658EF018}" destId="{45F0A731-ED30-4D65-86DC-C3F41207F971}" srcOrd="4" destOrd="0" presId="urn:microsoft.com/office/officeart/2009/3/layout/IncreasingArrowsProces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7CC8FC-A4C7-4A58-B2CC-5DE5B60C60E0}">
      <dsp:nvSpPr>
        <dsp:cNvPr id="0" name=""/>
        <dsp:cNvSpPr/>
      </dsp:nvSpPr>
      <dsp:spPr>
        <a:xfrm>
          <a:off x="-5824393" y="-891409"/>
          <a:ext cx="6934035" cy="6934035"/>
        </a:xfrm>
        <a:prstGeom prst="blockArc">
          <a:avLst>
            <a:gd name="adj1" fmla="val 18900000"/>
            <a:gd name="adj2" fmla="val 2700000"/>
            <a:gd name="adj3" fmla="val 312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B969FF-4F51-4533-9107-4C81C4C6F4C7}">
      <dsp:nvSpPr>
        <dsp:cNvPr id="0" name=""/>
        <dsp:cNvSpPr/>
      </dsp:nvSpPr>
      <dsp:spPr>
        <a:xfrm>
          <a:off x="413401" y="271263"/>
          <a:ext cx="8124840" cy="54232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6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Clearly the market leader with 63% traffic share. </a:t>
          </a:r>
          <a:r>
            <a:rPr lang="en-US" sz="1800" b="1" kern="1200" dirty="0" smtClean="0"/>
            <a:t>. The nearest competitor has </a:t>
          </a:r>
          <a:r>
            <a:rPr lang="en-US" sz="1800" b="1" u="none" kern="1200" dirty="0" smtClean="0"/>
            <a:t>18%</a:t>
          </a:r>
          <a:r>
            <a:rPr lang="en-US" sz="1800" b="1" kern="1200" dirty="0" smtClean="0"/>
            <a:t> TS</a:t>
          </a:r>
          <a:r>
            <a:rPr lang="en-US" sz="1800" b="1" kern="1200" dirty="0" smtClean="0">
              <a:solidFill>
                <a:schemeClr val="bg1"/>
              </a:solidFill>
            </a:rPr>
            <a:t> 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413401" y="271263"/>
        <a:ext cx="8124840" cy="542320"/>
      </dsp:txXfrm>
    </dsp:sp>
    <dsp:sp modelId="{BEE06141-2C10-43A2-900D-6AA6B48580D9}">
      <dsp:nvSpPr>
        <dsp:cNvPr id="0" name=""/>
        <dsp:cNvSpPr/>
      </dsp:nvSpPr>
      <dsp:spPr>
        <a:xfrm>
          <a:off x="74451" y="203473"/>
          <a:ext cx="677900" cy="6779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B103BA-B88E-4207-80B3-ED3D2A0A783B}">
      <dsp:nvSpPr>
        <dsp:cNvPr id="0" name=""/>
        <dsp:cNvSpPr/>
      </dsp:nvSpPr>
      <dsp:spPr>
        <a:xfrm>
          <a:off x="859497" y="1084640"/>
          <a:ext cx="7678744" cy="542320"/>
        </a:xfrm>
        <a:prstGeom prst="rect">
          <a:avLst/>
        </a:prstGeom>
        <a:solidFill>
          <a:schemeClr val="accent4">
            <a:hueOff val="-892954"/>
            <a:satOff val="5380"/>
            <a:lumOff val="4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6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35 million registered users</a:t>
          </a:r>
          <a:endParaRPr lang="en-US" sz="1800" b="1" kern="1200" dirty="0"/>
        </a:p>
      </dsp:txBody>
      <dsp:txXfrm>
        <a:off x="859497" y="1084640"/>
        <a:ext cx="7678744" cy="542320"/>
      </dsp:txXfrm>
    </dsp:sp>
    <dsp:sp modelId="{6EB80B2C-1C31-426C-ACC0-A8E08B43062C}">
      <dsp:nvSpPr>
        <dsp:cNvPr id="0" name=""/>
        <dsp:cNvSpPr/>
      </dsp:nvSpPr>
      <dsp:spPr>
        <a:xfrm>
          <a:off x="520547" y="1016850"/>
          <a:ext cx="677900" cy="6779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892954"/>
              <a:satOff val="5380"/>
              <a:lumOff val="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16EEB7-F4DC-4326-BC06-EB6803ECDF45}">
      <dsp:nvSpPr>
        <dsp:cNvPr id="0" name=""/>
        <dsp:cNvSpPr/>
      </dsp:nvSpPr>
      <dsp:spPr>
        <a:xfrm>
          <a:off x="1063485" y="1898017"/>
          <a:ext cx="7474756" cy="542320"/>
        </a:xfrm>
        <a:prstGeom prst="rect">
          <a:avLst/>
        </a:prstGeom>
        <a:solidFill>
          <a:schemeClr val="accent4">
            <a:hueOff val="-1785908"/>
            <a:satOff val="10760"/>
            <a:lumOff val="8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6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15 million unique visitors per month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1063485" y="1898017"/>
        <a:ext cx="7474756" cy="542320"/>
      </dsp:txXfrm>
    </dsp:sp>
    <dsp:sp modelId="{374D83F9-301B-4E92-A590-E2437EE447DB}">
      <dsp:nvSpPr>
        <dsp:cNvPr id="0" name=""/>
        <dsp:cNvSpPr/>
      </dsp:nvSpPr>
      <dsp:spPr>
        <a:xfrm>
          <a:off x="724535" y="1830227"/>
          <a:ext cx="677900" cy="6779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785908"/>
              <a:satOff val="10760"/>
              <a:lumOff val="8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A98F57-4AFB-4C72-99FF-938427505D90}">
      <dsp:nvSpPr>
        <dsp:cNvPr id="0" name=""/>
        <dsp:cNvSpPr/>
      </dsp:nvSpPr>
      <dsp:spPr>
        <a:xfrm>
          <a:off x="1063485" y="2710879"/>
          <a:ext cx="7474756" cy="542320"/>
        </a:xfrm>
        <a:prstGeom prst="rect">
          <a:avLst/>
        </a:prstGeom>
        <a:solidFill>
          <a:schemeClr val="accent4">
            <a:hueOff val="-2678862"/>
            <a:satOff val="16139"/>
            <a:lumOff val="12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6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Over 2 </a:t>
          </a:r>
          <a:r>
            <a:rPr lang="en-US" sz="1800" b="1" kern="1200" dirty="0" err="1" smtClean="0">
              <a:solidFill>
                <a:schemeClr val="bg1"/>
              </a:solidFill>
            </a:rPr>
            <a:t>lacs</a:t>
          </a:r>
          <a:r>
            <a:rPr lang="en-US" sz="1800" b="1" kern="1200" dirty="0" smtClean="0">
              <a:solidFill>
                <a:schemeClr val="bg1"/>
              </a:solidFill>
            </a:rPr>
            <a:t> jobs on the site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1063485" y="2710879"/>
        <a:ext cx="7474756" cy="542320"/>
      </dsp:txXfrm>
    </dsp:sp>
    <dsp:sp modelId="{388FCBBD-5AC9-4446-823C-1EBAF406EA44}">
      <dsp:nvSpPr>
        <dsp:cNvPr id="0" name=""/>
        <dsp:cNvSpPr/>
      </dsp:nvSpPr>
      <dsp:spPr>
        <a:xfrm>
          <a:off x="724535" y="2643089"/>
          <a:ext cx="677900" cy="6779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678862"/>
              <a:satOff val="16139"/>
              <a:lumOff val="1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BA9D50-5CE8-4AA9-A0A3-2E77AF851F99}">
      <dsp:nvSpPr>
        <dsp:cNvPr id="0" name=""/>
        <dsp:cNvSpPr/>
      </dsp:nvSpPr>
      <dsp:spPr>
        <a:xfrm>
          <a:off x="859497" y="3524256"/>
          <a:ext cx="7678744" cy="542320"/>
        </a:xfrm>
        <a:prstGeom prst="rect">
          <a:avLst/>
        </a:prstGeom>
        <a:solidFill>
          <a:schemeClr val="accent4">
            <a:hueOff val="-3571816"/>
            <a:satOff val="21519"/>
            <a:lumOff val="17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6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Servicing more than 45,000 customers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859497" y="3524256"/>
        <a:ext cx="7678744" cy="542320"/>
      </dsp:txXfrm>
    </dsp:sp>
    <dsp:sp modelId="{83E115F0-AFC9-4A10-90C0-9CA29EB720B4}">
      <dsp:nvSpPr>
        <dsp:cNvPr id="0" name=""/>
        <dsp:cNvSpPr/>
      </dsp:nvSpPr>
      <dsp:spPr>
        <a:xfrm>
          <a:off x="520547" y="3456466"/>
          <a:ext cx="677900" cy="6779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3571816"/>
              <a:satOff val="21519"/>
              <a:lumOff val="1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B57821-8E77-40F2-A918-F4588D918110}">
      <dsp:nvSpPr>
        <dsp:cNvPr id="0" name=""/>
        <dsp:cNvSpPr/>
      </dsp:nvSpPr>
      <dsp:spPr>
        <a:xfrm>
          <a:off x="413401" y="4337633"/>
          <a:ext cx="8124840" cy="542320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6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</a:rPr>
            <a:t>Made on Open source technology</a:t>
          </a:r>
          <a:endParaRPr lang="en-US" sz="1800" b="1" kern="1200" dirty="0">
            <a:solidFill>
              <a:schemeClr val="bg1"/>
            </a:solidFill>
          </a:endParaRPr>
        </a:p>
      </dsp:txBody>
      <dsp:txXfrm>
        <a:off x="413401" y="4337633"/>
        <a:ext cx="8124840" cy="542320"/>
      </dsp:txXfrm>
    </dsp:sp>
    <dsp:sp modelId="{21569619-9F76-4870-8707-2553EE20072D}">
      <dsp:nvSpPr>
        <dsp:cNvPr id="0" name=""/>
        <dsp:cNvSpPr/>
      </dsp:nvSpPr>
      <dsp:spPr>
        <a:xfrm>
          <a:off x="74451" y="4269843"/>
          <a:ext cx="677900" cy="6779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718D1-D073-4CCD-A4B6-1DB9982AD6BA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1CC5E-0971-44CE-BCFF-43C46E309D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656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Home is</a:t>
            </a:r>
            <a:r>
              <a:rPr lang="en-US" baseline="0" dirty="0" smtClean="0"/>
              <a:t> one of the most important asset one builds in ones life. Many a times you plan for your entire life. All life saving may go into buying ones home. Its not just any product. You and your loved ones spend your life there.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1CC5E-0971-44CE-BCFF-43C46E309D32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4679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5AE115-BF2D-4925-A0EF-FE8614F8E5C3}" type="slidenum">
              <a:rPr lang="en-US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5AE115-BF2D-4925-A0EF-FE8614F8E5C3}" type="slidenum">
              <a:rPr lang="en-US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Add Pictures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DE8141-1755-44BD-AC1D-E56D76D53021}" type="slidenum">
              <a:rPr lang="en-US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Home is</a:t>
            </a:r>
            <a:r>
              <a:rPr lang="en-US" baseline="0" dirty="0" smtClean="0"/>
              <a:t> one of the most important asset one builds in ones life. Many a times you plan for your entire life. All life saving may go into buying ones home. Its not just any product. You and your loved ones spend your life there.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1CC5E-0971-44CE-BCFF-43C46E309D32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467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Home is</a:t>
            </a:r>
            <a:r>
              <a:rPr lang="en-US" baseline="0" dirty="0" smtClean="0"/>
              <a:t> one of the most important asset one builds in ones life. Many a times you plan for your entire life. All life saving may go into buying ones home. Its not just any product. You and your loved ones spend your life there.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1CC5E-0971-44CE-BCFF-43C46E309D32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467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Home is</a:t>
            </a:r>
            <a:r>
              <a:rPr lang="en-US" baseline="0" dirty="0" smtClean="0"/>
              <a:t> one of the most important asset one builds in ones life. Many a times you plan for your entire life. All life saving may go into buying ones home. Its not just any product. You and your loved ones spend your life there.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1CC5E-0971-44CE-BCFF-43C46E309D32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467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Home is</a:t>
            </a:r>
            <a:r>
              <a:rPr lang="en-US" baseline="0" dirty="0" smtClean="0"/>
              <a:t> one of the most important asset one builds in ones life. Many a times you plan for your entire life. All life saving may go into buying ones home. Its not just any product. You and your loved ones spend your life there.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1CC5E-0971-44CE-BCFF-43C46E309D32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467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Home is</a:t>
            </a:r>
            <a:r>
              <a:rPr lang="en-US" baseline="0" dirty="0" smtClean="0"/>
              <a:t> one of the most important asset one builds in ones life. Many a times you plan for your entire life. All life saving may go into buying ones home. Its not just any product. You and your loved ones spend your life there.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1CC5E-0971-44CE-BCFF-43C46E309D32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467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1CC5E-0971-44CE-BCFF-43C46E309D3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1CC5E-0971-44CE-BCFF-43C46E309D3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D9C4B96-6B7D-443C-80E3-C15316C39470}" type="slidenum">
              <a:rPr lang="en-US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149696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748658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254753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672460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643083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9083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73680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10711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08545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9218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587787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643754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951793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557703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637083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396157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320785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164108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808780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2139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262691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877881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166854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960503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744751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838889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725518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751554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280223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081200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6788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682156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127882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925836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099802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688594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231539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659772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37572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076227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02603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4685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807593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974938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315403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470270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058582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672D20D-39F7-4E0B-83AF-221E9AFBC6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8408087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BA2590-E3F7-4F40-AB2E-10550A108E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4808171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4DBFEF-8538-43E4-8A46-ACA78C740B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9367998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1DE65EB-6601-4DC9-B73A-F009D9804E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2029513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534FB2-30D8-45D9-9BD2-A48B7F576B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7770138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68B0F30-B16B-4D14-BD55-78714D416E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65710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967560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317CC59-DB97-4C96-AE57-BBC7A92857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245514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F0575A-2DBF-4994-BC9F-F4FBC0B33C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044259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17EEACD-DCA5-47B3-87F1-6D238222C9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6460877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8A02A16-CD32-4B43-BEDF-0B3D0394AB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393667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CE6B78-E853-454D-A1C9-0154F16A5F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9640896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C29E22-98F9-493B-9E06-E7E6E7F844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546634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984428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608313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646077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34766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300641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318413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03338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949163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576733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647945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333991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7304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92916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8832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2856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590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5275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3333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95063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42813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06830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18320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5852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75140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5736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94371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14297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4000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5034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47259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91266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2676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18245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78215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6827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75192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51663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16871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04795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70186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06539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5988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19854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53940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1465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34774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97520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4381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19206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40329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60954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84012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60356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36299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668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52392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28350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870913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79434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57461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0997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60134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28044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697101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840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322050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96255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1363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337250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82626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45646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440391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72580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914016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046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610259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212451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56545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248818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90210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848654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689060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356269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305173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1496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748658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254753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672460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643083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908395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73680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10711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085458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921833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587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image" Target="../media/image2.jpe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/>
              <a:pPr/>
              <a:t>12/6/2012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3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443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219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5539E-AF13-4E5C-B129-C96C93FA461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57718-72E2-4861-8DD2-77436AFBA8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9029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aseline="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aseline="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aseline="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9441F8-F453-477F-BBD4-B2119EA04F0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27196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5042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4106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1984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930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224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4903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6159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356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F8932-5ED4-44AF-A12E-B16BF49D2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BD38C-9385-4300-B427-75CF9F2B89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3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slideLayout" Target="../slideLayouts/slideLayout111.xml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tags" Target="../tags/tag8.xml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tags" Target="../tags/tag7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1.xml"/><Relationship Id="rId5" Type="http://schemas.openxmlformats.org/officeDocument/2006/relationships/image" Target="../media/image31.png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35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12" Type="http://schemas.openxmlformats.org/officeDocument/2006/relationships/oleObject" Target="../embeddings/oleObject1.bin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6" Type="http://schemas.openxmlformats.org/officeDocument/2006/relationships/tags" Target="../tags/tag13.xml"/><Relationship Id="rId11" Type="http://schemas.openxmlformats.org/officeDocument/2006/relationships/image" Target="../media/image34.png"/><Relationship Id="rId5" Type="http://schemas.openxmlformats.org/officeDocument/2006/relationships/tags" Target="../tags/tag12.xml"/><Relationship Id="rId10" Type="http://schemas.openxmlformats.org/officeDocument/2006/relationships/image" Target="../media/image33.png"/><Relationship Id="rId4" Type="http://schemas.openxmlformats.org/officeDocument/2006/relationships/tags" Target="../tags/tag11.xml"/><Relationship Id="rId9" Type="http://schemas.openxmlformats.org/officeDocument/2006/relationships/image" Target="../media/image6.jpeg"/><Relationship Id="rId1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16.xml"/><Relationship Id="rId7" Type="http://schemas.openxmlformats.org/officeDocument/2006/relationships/image" Target="../media/image37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89.xml"/><Relationship Id="rId1" Type="http://schemas.openxmlformats.org/officeDocument/2006/relationships/video" Target="file:///C:\Users\sbhardwaj\Downloads\Campuses%20Pan%20India\Campus%20Process-%20(PPT-Salary-List)\Videos\Introduction.mp4" TargetMode="Externa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00.xml"/><Relationship Id="rId1" Type="http://schemas.openxmlformats.org/officeDocument/2006/relationships/video" Target="file:///G:\Sales.mpg" TargetMode="Externa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4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6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4.xml"/><Relationship Id="rId4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4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G:\Culture.mp4" TargetMode="External"/><Relationship Id="rId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3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2400" y="452735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Online job search </a:t>
            </a:r>
            <a:r>
              <a:rPr lang="en-US" sz="2400" dirty="0" smtClean="0">
                <a:solidFill>
                  <a:srgbClr val="0095B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is a popular activity and </a:t>
            </a:r>
            <a:r>
              <a:rPr lang="en-US" sz="2400" dirty="0" err="1" smtClean="0">
                <a:solidFill>
                  <a:srgbClr val="0095B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Naukri</a:t>
            </a:r>
            <a:r>
              <a:rPr lang="en-US" sz="2400" dirty="0" smtClean="0">
                <a:solidFill>
                  <a:srgbClr val="0095B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has the dominant position </a:t>
            </a:r>
            <a:endParaRPr lang="en-US" sz="2400" dirty="0">
              <a:solidFill>
                <a:srgbClr val="0095B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04800" y="1293812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2133600" y="6049089"/>
            <a:ext cx="6172200" cy="1231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80975" indent="-180975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  <a:tabLst>
                <a:tab pos="446088" algn="l"/>
                <a:tab pos="576263" algn="l"/>
              </a:tabLst>
            </a:pPr>
            <a:r>
              <a:rPr lang="en-IN" sz="800" dirty="0">
                <a:solidFill>
                  <a:srgbClr val="000000"/>
                </a:solidFill>
                <a:cs typeface="Arial" charset="0"/>
              </a:rPr>
              <a:t>Source: </a:t>
            </a:r>
            <a:r>
              <a:rPr lang="en-IN" sz="800" dirty="0" err="1">
                <a:solidFill>
                  <a:srgbClr val="000000"/>
                </a:solidFill>
                <a:cs typeface="Arial" charset="0"/>
              </a:rPr>
              <a:t>JuxtConsult</a:t>
            </a:r>
            <a:r>
              <a:rPr lang="en-IN" sz="800" dirty="0">
                <a:solidFill>
                  <a:srgbClr val="000000"/>
                </a:solidFill>
                <a:cs typeface="Arial" charset="0"/>
              </a:rPr>
              <a:t>, India Online </a:t>
            </a:r>
            <a:r>
              <a:rPr lang="en-IN" sz="800" dirty="0" smtClean="0">
                <a:solidFill>
                  <a:srgbClr val="000000"/>
                </a:solidFill>
                <a:cs typeface="Arial" charset="0"/>
              </a:rPr>
              <a:t>2011 Report. The logos/ names indicated above belong to the respective entities.</a:t>
            </a:r>
            <a:endParaRPr lang="en-IN" sz="8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457200" y="1454655"/>
            <a:ext cx="38862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80975" indent="-180975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cs typeface="Arial" charset="0"/>
              </a:rPr>
              <a:t>A popular online activity</a:t>
            </a:r>
            <a:endParaRPr lang="en-US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4800600" y="1454655"/>
            <a:ext cx="34194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cs typeface="Arial" charset="0"/>
              </a:rPr>
              <a:t>Some of the most </a:t>
            </a:r>
            <a:r>
              <a:rPr lang="en-US" sz="1400" b="1" dirty="0">
                <a:solidFill>
                  <a:srgbClr val="000000"/>
                </a:solidFill>
                <a:cs typeface="Arial" charset="0"/>
              </a:rPr>
              <a:t>used websites in India</a:t>
            </a:r>
          </a:p>
        </p:txBody>
      </p:sp>
      <p:sp>
        <p:nvSpPr>
          <p:cNvPr id="24" name="AutoShape 7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22601" y="5181598"/>
            <a:ext cx="3098800" cy="152401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9525" algn="ctr">
            <a:noFill/>
            <a:miter lim="800000"/>
            <a:headEnd/>
            <a:tailEnd/>
          </a:ln>
        </p:spPr>
        <p:txBody>
          <a:bodyPr wrap="none" lIns="45720" rIns="4572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IN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5" name="Rounded Rectangle 32"/>
          <p:cNvSpPr>
            <a:spLocks noChangeArrowheads="1"/>
          </p:cNvSpPr>
          <p:nvPr/>
        </p:nvSpPr>
        <p:spPr bwMode="auto">
          <a:xfrm>
            <a:off x="2057400" y="5397500"/>
            <a:ext cx="4986337" cy="62230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1500" b="1" dirty="0">
                <a:solidFill>
                  <a:srgbClr val="FFFFFF"/>
                </a:solidFill>
                <a:cs typeface="Arial" charset="0"/>
              </a:rPr>
              <a:t> Job Search is </a:t>
            </a:r>
            <a:r>
              <a:rPr lang="en-US" sz="1500" b="1" dirty="0" smtClean="0">
                <a:solidFill>
                  <a:srgbClr val="FFFFFF"/>
                </a:solidFill>
                <a:cs typeface="Arial" charset="0"/>
              </a:rPr>
              <a:t>a </a:t>
            </a:r>
            <a:r>
              <a:rPr lang="en-US" sz="1500" b="1" dirty="0">
                <a:solidFill>
                  <a:srgbClr val="FFFFFF"/>
                </a:solidFill>
                <a:cs typeface="Arial" charset="0"/>
              </a:rPr>
              <a:t>popular activity on the Internet in India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1500" b="1" dirty="0">
                <a:solidFill>
                  <a:srgbClr val="FFFFFF"/>
                </a:solidFill>
                <a:cs typeface="Arial" charset="0"/>
              </a:rPr>
              <a:t> Naukri is one of India’s most used websites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2000" y="1752299"/>
            <a:ext cx="3519485" cy="33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2" name="Group 31"/>
          <p:cNvGrpSpPr/>
          <p:nvPr/>
        </p:nvGrpSpPr>
        <p:grpSpPr>
          <a:xfrm>
            <a:off x="5029200" y="1676400"/>
            <a:ext cx="3295650" cy="3418692"/>
            <a:chOff x="5286380" y="1214422"/>
            <a:chExt cx="3571870" cy="3705225"/>
          </a:xfrm>
        </p:grpSpPr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5286380" y="1214422"/>
              <a:ext cx="3377895" cy="3705225"/>
              <a:chOff x="5257800" y="1447800"/>
              <a:chExt cx="3695475" cy="4114800"/>
            </a:xfrm>
          </p:grpSpPr>
          <p:sp>
            <p:nvSpPr>
              <p:cNvPr id="8" name="Rectangle 7"/>
              <p:cNvSpPr/>
              <p:nvPr/>
            </p:nvSpPr>
            <p:spPr bwMode="auto">
              <a:xfrm>
                <a:off x="5257800" y="1447800"/>
                <a:ext cx="3657600" cy="4114800"/>
              </a:xfrm>
              <a:prstGeom prst="rect">
                <a:avLst/>
              </a:prstGeom>
              <a:noFill/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9" name="Picture 6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5335955" y="1631586"/>
                <a:ext cx="1042987" cy="5302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3" name="Picture 7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6438900" y="1824038"/>
                <a:ext cx="952500" cy="68103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4" name="Picture 8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7543801" y="1677663"/>
                <a:ext cx="990600" cy="4048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5" name="Picture 11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7915049" y="3193164"/>
                <a:ext cx="1038226" cy="3873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6" name="Picture 12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6388853" y="3589832"/>
                <a:ext cx="1057275" cy="303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7" name="Picture 13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5335955" y="3034490"/>
                <a:ext cx="1000125" cy="29368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8" name="Picture 17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5337551" y="4700515"/>
                <a:ext cx="1014413" cy="35718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9" name="Picture 19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5492263" y="3907177"/>
                <a:ext cx="771525" cy="6286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20" name="Oval 19"/>
              <p:cNvSpPr>
                <a:spLocks noChangeArrowheads="1"/>
              </p:cNvSpPr>
              <p:nvPr/>
            </p:nvSpPr>
            <p:spPr bwMode="auto">
              <a:xfrm>
                <a:off x="6351962" y="2637821"/>
                <a:ext cx="1219200" cy="758082"/>
              </a:xfrm>
              <a:prstGeom prst="ellipse">
                <a:avLst/>
              </a:prstGeom>
              <a:solidFill>
                <a:schemeClr val="bg1"/>
              </a:solidFill>
              <a:ln w="31750" algn="ctr">
                <a:solidFill>
                  <a:srgbClr val="FF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AU">
                  <a:solidFill>
                    <a:srgbClr val="000000"/>
                  </a:solidFill>
                  <a:cs typeface="Arial" charset="0"/>
                </a:endParaRPr>
              </a:p>
            </p:txBody>
          </p:sp>
          <p:pic>
            <p:nvPicPr>
              <p:cNvPr id="21" name="Picture 16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6430116" y="2875825"/>
                <a:ext cx="1100138" cy="39667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pic>
          <p:nvPicPr>
            <p:cNvPr id="26" name="Picture 38" descr="C:\Documents and Settings\PRACHI\Desktop\Pic44.BMP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715272" y="3286124"/>
              <a:ext cx="1071541" cy="357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39" descr="C:\Documents and Settings\PRACHI\Desktop\Pic45.BMP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813" y="3917950"/>
              <a:ext cx="1214437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7358083" y="2000240"/>
              <a:ext cx="1357322" cy="376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5429256" y="2000240"/>
              <a:ext cx="971550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1" name="Picture 10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6500826" y="3500438"/>
              <a:ext cx="835820" cy="4560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2113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2400" y="452735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Naukri has gained market-share </a:t>
            </a:r>
            <a:r>
              <a:rPr lang="en-US" sz="2400" dirty="0" smtClean="0">
                <a:solidFill>
                  <a:srgbClr val="0095B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and is a clear #1 with 63% traffic-share</a:t>
            </a:r>
            <a:endParaRPr lang="en-US" sz="2400" dirty="0">
              <a:solidFill>
                <a:srgbClr val="0095B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04800" y="1293812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547623" y="1457632"/>
            <a:ext cx="3886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80975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400" b="1" dirty="0">
                <a:solidFill>
                  <a:srgbClr val="000000"/>
                </a:solidFill>
                <a:cs typeface="Arial" charset="0"/>
              </a:rPr>
              <a:t>Traffic share of various recruitment </a:t>
            </a:r>
            <a:r>
              <a:rPr lang="en-US" sz="1400" b="1" dirty="0" smtClean="0">
                <a:solidFill>
                  <a:srgbClr val="000000"/>
                </a:solidFill>
                <a:cs typeface="Arial" charset="0"/>
              </a:rPr>
              <a:t>sites</a:t>
            </a:r>
          </a:p>
          <a:p>
            <a:pPr marL="180975" indent="-180975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rPr>
              <a:t>(Source: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rPr>
              <a:t>Comscore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rPr>
              <a:t>)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5118763" y="1479857"/>
            <a:ext cx="31752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180975" indent="-180975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en-IN" sz="1400" b="1" dirty="0">
                <a:solidFill>
                  <a:srgbClr val="000000"/>
                </a:solidFill>
                <a:cs typeface="Arial" charset="0"/>
              </a:rPr>
              <a:t>Traffic share of various recruitment sites</a:t>
            </a:r>
          </a:p>
          <a:p>
            <a:pPr marL="180975" indent="-180975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en-I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rPr>
              <a:t>(Source: Alexa.com)</a:t>
            </a:r>
            <a:endParaRPr lang="en-IN" sz="1400" dirty="0">
              <a:solidFill>
                <a:schemeClr val="tx1">
                  <a:lumMod val="75000"/>
                  <a:lumOff val="25000"/>
                </a:schemeClr>
              </a:solidFill>
              <a:cs typeface="Arial" charset="0"/>
            </a:endParaRPr>
          </a:p>
        </p:txBody>
      </p:sp>
      <p:graphicFrame>
        <p:nvGraphicFramePr>
          <p:cNvPr id="34" name="Chart 33"/>
          <p:cNvGraphicFramePr>
            <a:graphicFrameLocks/>
          </p:cNvGraphicFramePr>
          <p:nvPr/>
        </p:nvGraphicFramePr>
        <p:xfrm>
          <a:off x="457200" y="2057400"/>
          <a:ext cx="4067047" cy="3910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5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3" y="2062638"/>
            <a:ext cx="3697313" cy="3943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113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2400" y="1143000"/>
            <a:ext cx="3810000" cy="2133600"/>
            <a:chOff x="4724400" y="1676400"/>
            <a:chExt cx="3886200" cy="2291954"/>
          </a:xfrm>
        </p:grpSpPr>
        <p:sp>
          <p:nvSpPr>
            <p:cNvPr id="8" name="Rectangle 1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gray">
            <a:xfrm>
              <a:off x="4724400" y="1676400"/>
              <a:ext cx="3886200" cy="2291954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lIns="108000" tIns="144000" rIns="18000" bIns="36000"/>
            <a:lstStyle/>
            <a:p>
              <a:pPr marL="182563" lvl="1" indent="-182563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803275" lvl="2" indent="-161925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803275" lvl="2" indent="-161925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  <a:buFont typeface="Arial" charset="0"/>
                <a:buNone/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182563" lvl="1" indent="-182563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803275" lvl="2" indent="-161925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100" dirty="0" smtClean="0">
                <a:solidFill>
                  <a:prstClr val="black"/>
                </a:solidFill>
                <a:latin typeface="Arial" charset="0"/>
              </a:endParaRPr>
            </a:p>
            <a:p>
              <a:pPr marL="182563" lvl="1" indent="-182563" algn="ctr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100" dirty="0" smtClean="0">
                <a:solidFill>
                  <a:prstClr val="black"/>
                </a:solidFill>
                <a:latin typeface="Arial" charset="0"/>
              </a:endParaRPr>
            </a:p>
            <a:p>
              <a:pPr marL="182563" lvl="1" indent="-182563" algn="ctr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  <a:buFont typeface="Arial" charset="0"/>
                <a:buChar char="–"/>
              </a:pPr>
              <a:endParaRPr lang="en-IN" sz="1100" dirty="0">
                <a:solidFill>
                  <a:prstClr val="black"/>
                </a:solidFill>
                <a:latin typeface="Arial" charset="0"/>
              </a:endParaRPr>
            </a:p>
          </p:txBody>
        </p:sp>
        <p:pic>
          <p:nvPicPr>
            <p:cNvPr id="9" name="Picture 13" descr="firstnaukri_logo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562600" y="1752600"/>
              <a:ext cx="2362200" cy="738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10"/>
            <p:cNvSpPr/>
            <p:nvPr/>
          </p:nvSpPr>
          <p:spPr>
            <a:xfrm>
              <a:off x="4800600" y="2483583"/>
              <a:ext cx="37338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IN" sz="1200" dirty="0">
                  <a:solidFill>
                    <a:prstClr val="black"/>
                  </a:solidFill>
                </a:rPr>
                <a:t>A jobsite for campus hiring 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IN" sz="1200" dirty="0">
                  <a:solidFill>
                    <a:prstClr val="black"/>
                  </a:solidFill>
                </a:rPr>
                <a:t>Latest Fresher Jobs, Internships, Preparatory Assessment Tests and an active </a:t>
              </a:r>
              <a:r>
                <a:rPr lang="en-IN" sz="1200" dirty="0" err="1">
                  <a:solidFill>
                    <a:prstClr val="black"/>
                  </a:solidFill>
                </a:rPr>
                <a:t>QnA</a:t>
              </a:r>
              <a:r>
                <a:rPr lang="en-IN" sz="1200" dirty="0">
                  <a:solidFill>
                    <a:prstClr val="black"/>
                  </a:solidFill>
                </a:rPr>
                <a:t> Forum</a:t>
              </a:r>
              <a:endParaRPr lang="en-US" sz="1200" dirty="0">
                <a:solidFill>
                  <a:prstClr val="black"/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IN" sz="1200" dirty="0">
                  <a:solidFill>
                    <a:prstClr val="black"/>
                  </a:solidFill>
                </a:rPr>
                <a:t>Over a million active users from more than 10000 campuses in India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181600" y="1295401"/>
            <a:ext cx="3428999" cy="2133599"/>
            <a:chOff x="4282785" y="3990232"/>
            <a:chExt cx="4416138" cy="2487501"/>
          </a:xfrm>
        </p:grpSpPr>
        <p:sp>
          <p:nvSpPr>
            <p:cNvPr id="13" name="Rectangle 17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gray">
            <a:xfrm>
              <a:off x="4282785" y="3990232"/>
              <a:ext cx="4416138" cy="2487501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lIns="108000" tIns="144000" rIns="18000" bIns="36000"/>
            <a:lstStyle/>
            <a:p>
              <a:pPr marL="182563" lvl="1" indent="-182563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803275" lvl="2" indent="-161925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803275" lvl="2" indent="-161925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  <a:buFont typeface="Arial" charset="0"/>
                <a:buNone/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182563" lvl="1" indent="-182563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803275" lvl="2" indent="-161925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100" dirty="0" smtClean="0">
                <a:solidFill>
                  <a:prstClr val="black"/>
                </a:solidFill>
                <a:latin typeface="Arial" charset="0"/>
              </a:endParaRPr>
            </a:p>
            <a:p>
              <a:pPr marL="182563" lvl="1" indent="-182563" algn="ctr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100" dirty="0" smtClean="0">
                <a:solidFill>
                  <a:prstClr val="black"/>
                </a:solidFill>
                <a:latin typeface="Arial" charset="0"/>
              </a:endParaRPr>
            </a:p>
            <a:p>
              <a:pPr marL="182563" lvl="1" indent="-182563" algn="ctr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  <a:buFont typeface="Arial" charset="0"/>
                <a:buChar char="–"/>
              </a:pPr>
              <a:endParaRPr lang="en-IN" sz="1100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029200" y="4953000"/>
              <a:ext cx="3276600" cy="7255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IN" sz="1200" dirty="0" smtClean="0">
                  <a:solidFill>
                    <a:prstClr val="black"/>
                  </a:solidFill>
                </a:rPr>
                <a:t>      Offline placement services for  middle  </a:t>
              </a:r>
            </a:p>
            <a:p>
              <a:r>
                <a:rPr lang="en-IN" sz="1200" dirty="0" smtClean="0">
                  <a:solidFill>
                    <a:prstClr val="black"/>
                  </a:solidFill>
                </a:rPr>
                <a:t>        and Senior Management</a:t>
              </a:r>
            </a:p>
            <a:p>
              <a:pPr>
                <a:buFont typeface="Arial" pitchFamily="34" charset="0"/>
                <a:buChar char="•"/>
              </a:pPr>
              <a:r>
                <a:rPr lang="en-IN" sz="1200" dirty="0" smtClean="0">
                  <a:solidFill>
                    <a:prstClr val="black"/>
                  </a:solidFill>
                </a:rPr>
                <a:t>      Revenues based on success fee model</a:t>
              </a:r>
              <a:endParaRPr lang="en-US" sz="1200" dirty="0" smtClean="0">
                <a:solidFill>
                  <a:prstClr val="black"/>
                </a:solidFill>
              </a:endParaRPr>
            </a:p>
          </p:txBody>
        </p:sp>
        <p:pic>
          <p:nvPicPr>
            <p:cNvPr id="15" name="Picture 17" descr="quadrangle_search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607628" y="4082464"/>
              <a:ext cx="1981201" cy="729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Group 15"/>
          <p:cNvGrpSpPr/>
          <p:nvPr/>
        </p:nvGrpSpPr>
        <p:grpSpPr>
          <a:xfrm>
            <a:off x="304801" y="4620367"/>
            <a:ext cx="3657599" cy="1932833"/>
            <a:chOff x="304801" y="3990233"/>
            <a:chExt cx="3962400" cy="2133600"/>
          </a:xfrm>
        </p:grpSpPr>
        <p:sp>
          <p:nvSpPr>
            <p:cNvPr id="17" name="Rectangle 1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gray">
            <a:xfrm>
              <a:off x="304801" y="3990233"/>
              <a:ext cx="3962400" cy="213360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lIns="108000" tIns="144000" rIns="18000" bIns="36000"/>
            <a:lstStyle/>
            <a:p>
              <a:pPr marL="182563" lvl="1" indent="-182563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803275" lvl="2" indent="-161925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803275" lvl="2" indent="-161925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  <a:buFont typeface="Arial" charset="0"/>
                <a:buNone/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182563" lvl="1" indent="-182563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200" dirty="0" smtClean="0">
                <a:solidFill>
                  <a:prstClr val="black"/>
                </a:solidFill>
              </a:endParaRPr>
            </a:p>
            <a:p>
              <a:pPr marL="803275" lvl="2" indent="-161925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100" dirty="0" smtClean="0">
                <a:solidFill>
                  <a:prstClr val="black"/>
                </a:solidFill>
                <a:latin typeface="Arial" charset="0"/>
              </a:endParaRPr>
            </a:p>
            <a:p>
              <a:pPr marL="182563" lvl="1" indent="-182563" algn="ctr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</a:pPr>
              <a:endParaRPr lang="en-US" sz="1100" dirty="0" smtClean="0">
                <a:solidFill>
                  <a:prstClr val="black"/>
                </a:solidFill>
                <a:latin typeface="Arial" charset="0"/>
              </a:endParaRPr>
            </a:p>
            <a:p>
              <a:pPr marL="182563" lvl="1" indent="-182563" algn="ctr" eaLnBrk="0" hangingPunct="0">
                <a:lnSpc>
                  <a:spcPct val="110000"/>
                </a:lnSpc>
                <a:spcBef>
                  <a:spcPct val="10000"/>
                </a:spcBef>
                <a:buClr>
                  <a:prstClr val="black"/>
                </a:buClr>
                <a:buFont typeface="Arial" charset="0"/>
                <a:buChar char="–"/>
              </a:pPr>
              <a:endParaRPr lang="en-IN" sz="1100" dirty="0">
                <a:solidFill>
                  <a:prstClr val="black"/>
                </a:solidFill>
                <a:latin typeface="Arial" charset="0"/>
              </a:endParaRPr>
            </a:p>
          </p:txBody>
        </p:sp>
        <p:graphicFrame>
          <p:nvGraphicFramePr>
            <p:cNvPr id="18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2833448568"/>
                </p:ext>
              </p:extLst>
            </p:nvPr>
          </p:nvGraphicFramePr>
          <p:xfrm>
            <a:off x="876300" y="4403725"/>
            <a:ext cx="2628900" cy="396875"/>
          </p:xfrm>
          <a:graphic>
            <a:graphicData uri="http://schemas.openxmlformats.org/presentationml/2006/ole">
              <p:oleObj spid="_x0000_s2133" name="Image" r:id="rId12" imgW="4038095" imgH="609524" progId="">
                <p:embed/>
              </p:oleObj>
            </a:graphicData>
          </a:graphic>
        </p:graphicFrame>
        <p:sp>
          <p:nvSpPr>
            <p:cNvPr id="19" name="Rectangle 18"/>
            <p:cNvSpPr/>
            <p:nvPr/>
          </p:nvSpPr>
          <p:spPr>
            <a:xfrm>
              <a:off x="533400" y="4876800"/>
              <a:ext cx="3657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IN" sz="1200" dirty="0">
                  <a:solidFill>
                    <a:prstClr val="black"/>
                  </a:solidFill>
                </a:rPr>
                <a:t>It’s the fastest growing jobsite for the Gulf region.</a:t>
              </a:r>
              <a:endParaRPr lang="en-US" sz="1200" dirty="0">
                <a:solidFill>
                  <a:prstClr val="black"/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IN" sz="1200" dirty="0">
                  <a:solidFill>
                    <a:prstClr val="black"/>
                  </a:solidFill>
                </a:rPr>
                <a:t>Used by over 100 nationalities.</a:t>
              </a:r>
              <a:endParaRPr lang="en-US" sz="1200" dirty="0">
                <a:solidFill>
                  <a:prstClr val="black"/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IN" sz="1200" dirty="0">
                  <a:solidFill>
                    <a:prstClr val="black"/>
                  </a:solidFill>
                </a:rPr>
                <a:t>Reaches the Gulf  in both English and Arabic!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</p:grpSp>
      <p:sp>
        <p:nvSpPr>
          <p:cNvPr id="20" name="Rectangle 17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762500" y="4572000"/>
            <a:ext cx="3886200" cy="21336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lIns="108000" tIns="144000" rIns="18000" bIns="36000"/>
          <a:lstStyle/>
          <a:p>
            <a:pPr algn="just">
              <a:buFont typeface="Arial" pitchFamily="34" charset="0"/>
              <a:buChar char="•"/>
            </a:pPr>
            <a:endParaRPr lang="en-US" sz="1600" dirty="0" smtClean="0">
              <a:solidFill>
                <a:prstClr val="black"/>
              </a:solidFill>
            </a:endParaRPr>
          </a:p>
        </p:txBody>
      </p:sp>
      <p:pic>
        <p:nvPicPr>
          <p:cNvPr id="21" name="Picture 12" descr="brijj-high-resolutio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76900" y="4650397"/>
            <a:ext cx="1981200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4838700" y="5393100"/>
            <a:ext cx="381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IN" sz="1200" dirty="0">
                <a:solidFill>
                  <a:prstClr val="black"/>
                </a:solidFill>
              </a:rPr>
              <a:t>Professional networking site with a difference</a:t>
            </a:r>
            <a:endParaRPr lang="en-US" sz="1200" dirty="0">
              <a:solidFill>
                <a:prstClr val="black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IN" sz="1200" dirty="0" smtClean="0">
                <a:solidFill>
                  <a:prstClr val="black"/>
                </a:solidFill>
              </a:rPr>
              <a:t>Over </a:t>
            </a:r>
            <a:r>
              <a:rPr lang="en-IN" sz="1200" dirty="0">
                <a:solidFill>
                  <a:prstClr val="black"/>
                </a:solidFill>
              </a:rPr>
              <a:t>2 lakh professionals across industries </a:t>
            </a:r>
            <a:r>
              <a:rPr lang="en-IN" sz="1200" dirty="0" smtClean="0">
                <a:solidFill>
                  <a:prstClr val="black"/>
                </a:solidFill>
              </a:rPr>
              <a:t>and</a:t>
            </a:r>
            <a:r>
              <a:rPr lang="en-US" sz="1200" dirty="0">
                <a:solidFill>
                  <a:prstClr val="black"/>
                </a:solidFill>
              </a:rPr>
              <a:t> </a:t>
            </a:r>
            <a:r>
              <a:rPr lang="en-IN" sz="1200" dirty="0" smtClean="0">
                <a:solidFill>
                  <a:prstClr val="black"/>
                </a:solidFill>
              </a:rPr>
              <a:t>functional </a:t>
            </a:r>
            <a:r>
              <a:rPr lang="en-IN" sz="1200" dirty="0">
                <a:solidFill>
                  <a:prstClr val="black"/>
                </a:solidFill>
              </a:rPr>
              <a:t>areas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End to End Recruitment Solution Provider</a:t>
            </a:r>
            <a:endParaRPr lang="en-US" sz="2400" dirty="0">
              <a:solidFill>
                <a:srgbClr val="0095B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 17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2933701" y="3552824"/>
            <a:ext cx="2705099" cy="1019176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lIns="108000" tIns="144000" rIns="18000" bIns="36000"/>
          <a:lstStyle/>
          <a:p>
            <a:pPr algn="just">
              <a:buFont typeface="Arial" pitchFamily="34" charset="0"/>
              <a:buChar char="•"/>
            </a:pPr>
            <a:endParaRPr lang="en-US" sz="1600" dirty="0" smtClean="0">
              <a:solidFill>
                <a:prstClr val="black"/>
              </a:solidFill>
            </a:endParaRPr>
          </a:p>
        </p:txBody>
      </p:sp>
      <p:pic>
        <p:nvPicPr>
          <p:cNvPr id="2096" name="Picture 48" descr="http://static.naukimg.com/hp15Lac/images/np_logo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773" y="3586434"/>
            <a:ext cx="2480954" cy="3240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0400" y="3910012"/>
            <a:ext cx="2476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Premium services for  elite </a:t>
            </a:r>
            <a:r>
              <a:rPr lang="en-US" sz="1200" dirty="0" smtClean="0">
                <a:solidFill>
                  <a:prstClr val="black"/>
                </a:solidFill>
              </a:rPr>
              <a:t>clientele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671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2362200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/>
            </a:r>
            <a:br>
              <a:rPr lang="en-US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</a:br>
            <a:r>
              <a:rPr lang="en-US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Other Businesses</a:t>
            </a:r>
            <a:br>
              <a:rPr lang="en-US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</a:b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2109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81000" y="1371600"/>
            <a:ext cx="3886200" cy="2133600"/>
            <a:chOff x="457200" y="3200400"/>
            <a:chExt cx="3886200" cy="2133600"/>
          </a:xfrm>
        </p:grpSpPr>
        <p:sp>
          <p:nvSpPr>
            <p:cNvPr id="7" name="Rectangle 1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457200" y="3200400"/>
              <a:ext cx="3886200" cy="213360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lIns="108000" tIns="144000" rIns="18000" bIns="36000"/>
            <a:lstStyle/>
            <a:p>
              <a:pPr algn="just">
                <a:buFont typeface="Arial" pitchFamily="34" charset="0"/>
                <a:buChar char="•"/>
              </a:pPr>
              <a:endParaRPr lang="en-US" sz="1600" dirty="0" smtClean="0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33400" y="4191000"/>
              <a:ext cx="37338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/>
                  </a:solidFill>
                </a:rPr>
                <a:t>23.7 </a:t>
              </a:r>
              <a:r>
                <a:rPr lang="en-US" sz="1200" dirty="0">
                  <a:solidFill>
                    <a:prstClr val="black"/>
                  </a:solidFill>
                </a:rPr>
                <a:t>lakh unique visitors per month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/>
                  </a:solidFill>
                </a:rPr>
                <a:t>15 </a:t>
              </a:r>
              <a:r>
                <a:rPr lang="en-US" sz="1200" dirty="0">
                  <a:solidFill>
                    <a:prstClr val="black"/>
                  </a:solidFill>
                </a:rPr>
                <a:t>lakhs registered users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/>
                  </a:solidFill>
                </a:rPr>
                <a:t>Largest </a:t>
              </a:r>
              <a:r>
                <a:rPr lang="en-US" sz="1200" dirty="0">
                  <a:solidFill>
                    <a:prstClr val="black"/>
                  </a:solidFill>
                </a:rPr>
                <a:t>live client base 2000 Builders, </a:t>
              </a:r>
              <a:r>
                <a:rPr lang="en-US" sz="1200" dirty="0" smtClean="0">
                  <a:solidFill>
                    <a:prstClr val="black"/>
                  </a:solidFill>
                </a:rPr>
                <a:t>10,000  </a:t>
              </a:r>
              <a:r>
                <a:rPr lang="en-US" sz="1200" dirty="0">
                  <a:solidFill>
                    <a:prstClr val="black"/>
                  </a:solidFill>
                </a:rPr>
                <a:t>Brokers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/>
                  </a:solidFill>
                </a:rPr>
                <a:t>Over </a:t>
              </a:r>
              <a:r>
                <a:rPr lang="en-US" sz="1200" dirty="0">
                  <a:solidFill>
                    <a:prstClr val="black"/>
                  </a:solidFill>
                </a:rPr>
                <a:t>12% NRI traffic</a:t>
              </a:r>
            </a:p>
          </p:txBody>
        </p:sp>
        <p:pic>
          <p:nvPicPr>
            <p:cNvPr id="9" name="Picture 7" descr="99acres_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00200" y="3276600"/>
              <a:ext cx="1600200" cy="912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10"/>
          <p:cNvGrpSpPr/>
          <p:nvPr/>
        </p:nvGrpSpPr>
        <p:grpSpPr>
          <a:xfrm>
            <a:off x="4800600" y="1371600"/>
            <a:ext cx="3886200" cy="1905000"/>
            <a:chOff x="4800600" y="1268889"/>
            <a:chExt cx="3886200" cy="1905000"/>
          </a:xfrm>
        </p:grpSpPr>
        <p:sp>
          <p:nvSpPr>
            <p:cNvPr id="12" name="Rectangle 1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4800600" y="1268889"/>
              <a:ext cx="3886200" cy="190500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lIns="108000" tIns="144000" rIns="18000" bIns="36000"/>
            <a:lstStyle/>
            <a:p>
              <a:pPr algn="just">
                <a:buFont typeface="Arial" pitchFamily="34" charset="0"/>
                <a:buChar char="•"/>
              </a:pPr>
              <a:endParaRPr lang="en-US" sz="1600" dirty="0" smtClean="0">
                <a:solidFill>
                  <a:prstClr val="black"/>
                </a:solidFill>
              </a:endParaRPr>
            </a:p>
          </p:txBody>
        </p:sp>
        <p:pic>
          <p:nvPicPr>
            <p:cNvPr id="13" name="Picture 8" descr="shikshahighres-blue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486400" y="1447800"/>
              <a:ext cx="2581275" cy="51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Rectangle 13"/>
            <p:cNvSpPr/>
            <p:nvPr/>
          </p:nvSpPr>
          <p:spPr>
            <a:xfrm>
              <a:off x="4876800" y="2133600"/>
              <a:ext cx="37338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/>
                  </a:solidFill>
                </a:rPr>
                <a:t>India’s </a:t>
              </a:r>
              <a:r>
                <a:rPr lang="en-US" sz="1200" dirty="0">
                  <a:solidFill>
                    <a:prstClr val="black"/>
                  </a:solidFill>
                </a:rPr>
                <a:t>most comprehensive Education Portal 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/>
                  </a:solidFill>
                </a:rPr>
                <a:t>Info </a:t>
              </a:r>
              <a:r>
                <a:rPr lang="en-US" sz="1200" dirty="0">
                  <a:solidFill>
                    <a:prstClr val="black"/>
                  </a:solidFill>
                </a:rPr>
                <a:t>on 40,000+  Courses in India and Abroad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>
                  <a:solidFill>
                    <a:prstClr val="black"/>
                  </a:solidFill>
                </a:rPr>
                <a:t>60000+ unique visitors in a day, 5 million monthly page views</a:t>
              </a:r>
            </a:p>
            <a:p>
              <a:pPr marL="285750" indent="-285750">
                <a:buFont typeface="Arial" pitchFamily="34" charset="0"/>
                <a:buChar char="•"/>
              </a:pPr>
              <a:endParaRPr lang="en-US" sz="1200" dirty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400300" y="4191000"/>
            <a:ext cx="3886200" cy="1905000"/>
            <a:chOff x="457200" y="1295400"/>
            <a:chExt cx="3886200" cy="1905000"/>
          </a:xfrm>
        </p:grpSpPr>
        <p:sp>
          <p:nvSpPr>
            <p:cNvPr id="15" name="Rectangle 1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gray">
            <a:xfrm>
              <a:off x="457200" y="1295400"/>
              <a:ext cx="3886200" cy="190500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EAEAEA"/>
                </a:gs>
              </a:gsLst>
              <a:lin ang="5400000" scaled="1"/>
            </a:gra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lIns="108000" tIns="144000" rIns="18000" bIns="36000"/>
            <a:lstStyle/>
            <a:p>
              <a:pPr algn="just">
                <a:buFont typeface="Arial" pitchFamily="34" charset="0"/>
                <a:buChar char="•"/>
              </a:pPr>
              <a:endParaRPr lang="en-US" sz="1600" dirty="0" smtClean="0">
                <a:solidFill>
                  <a:prstClr val="black"/>
                </a:solidFill>
              </a:endParaRPr>
            </a:p>
          </p:txBody>
        </p:sp>
        <p:pic>
          <p:nvPicPr>
            <p:cNvPr id="16" name="Picture 6" descr="jeevansathi_logo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90600" y="1447800"/>
              <a:ext cx="2362200" cy="50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ectangle 16"/>
            <p:cNvSpPr/>
            <p:nvPr/>
          </p:nvSpPr>
          <p:spPr>
            <a:xfrm>
              <a:off x="533400" y="2133600"/>
              <a:ext cx="36576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/>
                  </a:solidFill>
                </a:rPr>
                <a:t>Fastest </a:t>
              </a:r>
              <a:r>
                <a:rPr lang="en-US" sz="1200" dirty="0">
                  <a:solidFill>
                    <a:prstClr val="black"/>
                  </a:solidFill>
                </a:rPr>
                <a:t>growing matrimonial site in India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/>
                  </a:solidFill>
                </a:rPr>
                <a:t>Leader </a:t>
              </a:r>
              <a:r>
                <a:rPr lang="en-US" sz="1200" dirty="0">
                  <a:solidFill>
                    <a:prstClr val="black"/>
                  </a:solidFill>
                </a:rPr>
                <a:t>in o</a:t>
              </a:r>
              <a:r>
                <a:rPr lang="en-US" sz="1200" dirty="0" smtClean="0">
                  <a:solidFill>
                    <a:prstClr val="black"/>
                  </a:solidFill>
                </a:rPr>
                <a:t>nline </a:t>
              </a:r>
              <a:r>
                <a:rPr lang="en-US" sz="1200" dirty="0">
                  <a:solidFill>
                    <a:prstClr val="black"/>
                  </a:solidFill>
                </a:rPr>
                <a:t>matrimony in North and West 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en-US" sz="1200" dirty="0" smtClean="0">
                  <a:solidFill>
                    <a:prstClr val="black"/>
                  </a:solidFill>
                </a:rPr>
                <a:t>55 </a:t>
              </a:r>
              <a:r>
                <a:rPr lang="en-US" sz="1200" dirty="0">
                  <a:solidFill>
                    <a:prstClr val="black"/>
                  </a:solidFill>
                </a:rPr>
                <a:t>Lakhs registered users, 60 million Page </a:t>
              </a:r>
            </a:p>
            <a:p>
              <a:r>
                <a:rPr lang="en-US" sz="1200" dirty="0">
                  <a:solidFill>
                    <a:prstClr val="black"/>
                  </a:solidFill>
                </a:rPr>
                <a:t> </a:t>
              </a:r>
              <a:r>
                <a:rPr lang="en-US" sz="1200" dirty="0" smtClean="0">
                  <a:solidFill>
                    <a:prstClr val="black"/>
                  </a:solidFill>
                </a:rPr>
                <a:t>    views </a:t>
              </a:r>
              <a:r>
                <a:rPr lang="en-US" sz="1200" dirty="0">
                  <a:solidFill>
                    <a:prstClr val="black"/>
                  </a:solidFill>
                </a:rPr>
                <a:t>per month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Other Businesses</a:t>
            </a:r>
            <a:endParaRPr lang="en-US" sz="24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0236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452735"/>
            <a:ext cx="845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My Values Lead me to Leadership!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2837406050"/>
              </p:ext>
            </p:extLst>
          </p:nvPr>
        </p:nvGraphicFramePr>
        <p:xfrm>
          <a:off x="228600" y="1371600"/>
          <a:ext cx="5867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ight Arrow 7"/>
          <p:cNvSpPr/>
          <p:nvPr/>
        </p:nvSpPr>
        <p:spPr>
          <a:xfrm>
            <a:off x="5943600" y="3048000"/>
            <a:ext cx="1219200" cy="914400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7315200" y="2209800"/>
            <a:ext cx="1676400" cy="274320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LEADERSHIP IN MARKET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230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1000" y="1189037"/>
            <a:ext cx="5562600" cy="4525963"/>
          </a:xfrm>
        </p:spPr>
        <p:txBody>
          <a:bodyPr>
            <a:noAutofit/>
          </a:bodyPr>
          <a:lstStyle/>
          <a:p>
            <a:r>
              <a:rPr lang="en-US" sz="1800" dirty="0" smtClean="0"/>
              <a:t>India’s No 1 Internet Company</a:t>
            </a:r>
          </a:p>
          <a:p>
            <a:endParaRPr lang="en-US" sz="1800" dirty="0" smtClean="0"/>
          </a:p>
          <a:p>
            <a:r>
              <a:rPr lang="en-US" sz="1800" dirty="0" smtClean="0"/>
              <a:t>First </a:t>
            </a:r>
            <a:r>
              <a:rPr lang="en-US" sz="1800" dirty="0"/>
              <a:t>internet company to be listed in </a:t>
            </a:r>
            <a:r>
              <a:rPr lang="en-US" sz="1800" dirty="0" smtClean="0"/>
              <a:t>NSE</a:t>
            </a:r>
          </a:p>
          <a:p>
            <a:endParaRPr lang="en-US" sz="1800" dirty="0"/>
          </a:p>
          <a:p>
            <a:r>
              <a:rPr lang="en-US" sz="1800" dirty="0" smtClean="0"/>
              <a:t>Market leader in job, real estate and education domain.</a:t>
            </a:r>
          </a:p>
          <a:p>
            <a:endParaRPr lang="en-US" sz="1800" dirty="0"/>
          </a:p>
          <a:p>
            <a:r>
              <a:rPr lang="en-US" sz="1800" dirty="0"/>
              <a:t>Leadership in investee companies as well- </a:t>
            </a:r>
          </a:p>
          <a:p>
            <a:pPr marL="633413" lvl="1">
              <a:buFont typeface="Wingdings" pitchFamily="2" charset="2"/>
              <a:buChar char="ü"/>
            </a:pPr>
            <a:r>
              <a:rPr lang="en-US" sz="1400" dirty="0" err="1"/>
              <a:t>Zomato</a:t>
            </a:r>
            <a:r>
              <a:rPr lang="en-US" sz="1400" dirty="0"/>
              <a:t>, India’s leading restaurant ratings and review site</a:t>
            </a:r>
          </a:p>
          <a:p>
            <a:pPr marL="633413" lvl="1">
              <a:buFont typeface="Wingdings" pitchFamily="2" charset="2"/>
              <a:buChar char="ü"/>
            </a:pPr>
            <a:r>
              <a:rPr lang="en-US" sz="1400" dirty="0"/>
              <a:t>Meritnation.com -  India’s leading education  site for school children</a:t>
            </a:r>
          </a:p>
          <a:p>
            <a:pPr marL="633413" lvl="1">
              <a:buFont typeface="Wingdings" pitchFamily="2" charset="2"/>
              <a:buChar char="ü"/>
            </a:pPr>
            <a:r>
              <a:rPr lang="en-US" sz="1400" dirty="0"/>
              <a:t>Policy Bazaar- India’s leading financial product </a:t>
            </a:r>
            <a:r>
              <a:rPr lang="en-US" sz="1400" dirty="0" smtClean="0"/>
              <a:t>comparison site</a:t>
            </a:r>
          </a:p>
          <a:p>
            <a:pPr lvl="1"/>
            <a:endParaRPr lang="en-US" sz="1400" dirty="0"/>
          </a:p>
          <a:p>
            <a:r>
              <a:rPr lang="en-US" sz="1800" dirty="0" smtClean="0"/>
              <a:t>Naukrigulf.com and Jeevansathi.com fastest growing sites in their respective domains</a:t>
            </a:r>
            <a:endParaRPr lang="en-US" sz="1800" dirty="0"/>
          </a:p>
          <a:p>
            <a:endParaRPr lang="en-US" sz="2000" dirty="0"/>
          </a:p>
        </p:txBody>
      </p:sp>
      <p:pic>
        <p:nvPicPr>
          <p:cNvPr id="219138" name="Picture 2" descr="E:\ANISH WORK\WORK\HR\Sales Campus PPT 2012-13\Theme1\no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971801"/>
            <a:ext cx="3657600" cy="3657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" y="452735"/>
            <a:ext cx="845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Leading all the way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4280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42120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213543" y="1738143"/>
            <a:ext cx="32092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/>
              <a:t>Internet </a:t>
            </a:r>
            <a:r>
              <a:rPr lang="en-US" sz="2000" b="1" dirty="0" smtClean="0"/>
              <a:t>Penetration </a:t>
            </a:r>
            <a:r>
              <a:rPr lang="en-US" sz="2000" b="1" dirty="0"/>
              <a:t>in India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562599" y="1661943"/>
            <a:ext cx="3276600" cy="3850770"/>
            <a:chOff x="5481537" y="2209800"/>
            <a:chExt cx="3067456" cy="3289200"/>
          </a:xfrm>
        </p:grpSpPr>
        <p:sp>
          <p:nvSpPr>
            <p:cNvPr id="7" name="Rounded Rectangle 1"/>
            <p:cNvSpPr>
              <a:spLocks noChangeArrowheads="1"/>
            </p:cNvSpPr>
            <p:nvPr/>
          </p:nvSpPr>
          <p:spPr bwMode="auto">
            <a:xfrm>
              <a:off x="5481537" y="2209800"/>
              <a:ext cx="3067456" cy="390525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n-US" sz="2000" b="1">
                  <a:solidFill>
                    <a:srgbClr val="FFFFFF"/>
                  </a:solidFill>
                </a:rPr>
                <a:t>Highlights</a:t>
              </a: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5486400" y="2686050"/>
              <a:ext cx="3048000" cy="281295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sz="1400" dirty="0" smtClean="0">
                  <a:solidFill>
                    <a:srgbClr val="000000"/>
                  </a:solidFill>
                </a:rPr>
                <a:t>Internet has made </a:t>
              </a:r>
              <a:r>
                <a:rPr lang="en-US" sz="1400" dirty="0">
                  <a:solidFill>
                    <a:srgbClr val="000000"/>
                  </a:solidFill>
                </a:rPr>
                <a:t>an impact in lives of small town.</a:t>
              </a:r>
            </a:p>
            <a:p>
              <a:pPr eaLnBrk="1" hangingPunct="1"/>
              <a:endParaRPr lang="en-US" sz="1400" dirty="0">
                <a:solidFill>
                  <a:srgbClr val="000000"/>
                </a:solidFill>
              </a:endParaRPr>
            </a:p>
            <a:p>
              <a:pPr eaLnBrk="1" hangingPunct="1"/>
              <a:r>
                <a:rPr lang="en-US" sz="1400" dirty="0">
                  <a:solidFill>
                    <a:srgbClr val="000000"/>
                  </a:solidFill>
                </a:rPr>
                <a:t>Given the continuous growth of internet users </a:t>
              </a:r>
              <a:r>
                <a:rPr lang="en-US" sz="1400" dirty="0" smtClean="0">
                  <a:solidFill>
                    <a:srgbClr val="000000"/>
                  </a:solidFill>
                </a:rPr>
                <a:t>over </a:t>
              </a:r>
              <a:r>
                <a:rPr lang="en-US" sz="1400" dirty="0">
                  <a:solidFill>
                    <a:srgbClr val="000000"/>
                  </a:solidFill>
                </a:rPr>
                <a:t>the years, the smaller  town have overtaken </a:t>
              </a:r>
              <a:r>
                <a:rPr lang="en-US" sz="1400" dirty="0" smtClean="0">
                  <a:solidFill>
                    <a:srgbClr val="000000"/>
                  </a:solidFill>
                </a:rPr>
                <a:t>Top </a:t>
              </a:r>
              <a:r>
                <a:rPr lang="en-US" sz="1400" dirty="0">
                  <a:solidFill>
                    <a:srgbClr val="000000"/>
                  </a:solidFill>
                </a:rPr>
                <a:t>8 Metros in Internet Usage (indicates that </a:t>
              </a:r>
            </a:p>
            <a:p>
              <a:pPr eaLnBrk="1" hangingPunct="1"/>
              <a:r>
                <a:rPr lang="en-US" sz="1400" dirty="0">
                  <a:solidFill>
                    <a:srgbClr val="000000"/>
                  </a:solidFill>
                </a:rPr>
                <a:t>internet has reached to rural masses in India).</a:t>
              </a:r>
            </a:p>
            <a:p>
              <a:pPr eaLnBrk="1" hangingPunct="1"/>
              <a:endParaRPr lang="en-US" sz="1400" dirty="0">
                <a:solidFill>
                  <a:srgbClr val="000000"/>
                </a:solidFill>
              </a:endParaRPr>
            </a:p>
            <a:p>
              <a:pPr eaLnBrk="1" hangingPunct="1"/>
              <a:r>
                <a:rPr lang="en-US" sz="1400" dirty="0">
                  <a:solidFill>
                    <a:srgbClr val="000000"/>
                  </a:solidFill>
                </a:rPr>
                <a:t>Government initiatives of e-kiosks and </a:t>
              </a:r>
              <a:r>
                <a:rPr lang="en-US" sz="1400" dirty="0" smtClean="0">
                  <a:solidFill>
                    <a:srgbClr val="000000"/>
                  </a:solidFill>
                </a:rPr>
                <a:t>increasing number </a:t>
              </a:r>
              <a:r>
                <a:rPr lang="en-US" sz="1400" dirty="0">
                  <a:solidFill>
                    <a:srgbClr val="000000"/>
                  </a:solidFill>
                </a:rPr>
                <a:t>of cyber cafes has created </a:t>
              </a:r>
              <a:r>
                <a:rPr lang="en-US" sz="1400" dirty="0" smtClean="0">
                  <a:solidFill>
                    <a:srgbClr val="000000"/>
                  </a:solidFill>
                </a:rPr>
                <a:t>interest among </a:t>
              </a:r>
              <a:r>
                <a:rPr lang="en-US" sz="1400" dirty="0">
                  <a:solidFill>
                    <a:srgbClr val="000000"/>
                  </a:solidFill>
                </a:rPr>
                <a:t>small town people.</a:t>
              </a:r>
            </a:p>
            <a:p>
              <a:endParaRPr lang="en-US" sz="1200" dirty="0">
                <a:solidFill>
                  <a:srgbClr val="000000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Internet Game Changer of the Millennium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2" descr="E:\ANISH WORK\WORK\HR\Sales Campus PPT 2012-13\Resource\Graph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133600"/>
            <a:ext cx="5143500" cy="3228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4198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Internet Usage </a:t>
            </a:r>
            <a:r>
              <a:rPr lang="en-US" sz="2400" dirty="0" smtClean="0">
                <a:solidFill>
                  <a:srgbClr val="0095B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- Huge Scope for India</a:t>
            </a: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6200" y="1106269"/>
            <a:ext cx="8839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</a:rPr>
              <a:t>India ranks 3</a:t>
            </a:r>
            <a:r>
              <a:rPr lang="en-US" sz="2400" b="1" baseline="30000" dirty="0" smtClean="0">
                <a:solidFill>
                  <a:prstClr val="black"/>
                </a:solidFill>
              </a:rPr>
              <a:t>rd</a:t>
            </a:r>
            <a:r>
              <a:rPr lang="en-US" sz="2400" b="1" dirty="0" smtClean="0">
                <a:solidFill>
                  <a:prstClr val="black"/>
                </a:solidFill>
              </a:rPr>
              <a:t> in the world in terms of internet users!</a:t>
            </a:r>
          </a:p>
          <a:p>
            <a:endParaRPr lang="en-US" sz="2000" b="1" dirty="0" smtClean="0">
              <a:solidFill>
                <a:prstClr val="black"/>
              </a:solidFill>
            </a:endParaRPr>
          </a:p>
          <a:p>
            <a:r>
              <a:rPr lang="en-US" b="1" dirty="0" smtClean="0">
                <a:solidFill>
                  <a:prstClr val="black"/>
                </a:solidFill>
              </a:rPr>
              <a:t>With only 10.2% of the population using internet in India, we have the third highest number of Internet users in the world. This % is increasing by the day hence there is huge scope for us !!</a:t>
            </a:r>
            <a:endParaRPr 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="" xmlns:p14="http://schemas.microsoft.com/office/powerpoint/2010/main" val="170614701"/>
              </p:ext>
            </p:extLst>
          </p:nvPr>
        </p:nvGraphicFramePr>
        <p:xfrm>
          <a:off x="419100" y="2429708"/>
          <a:ext cx="7924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74340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189038"/>
            <a:ext cx="8382000" cy="1630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spcBef>
                <a:spcPct val="20000"/>
              </a:spcBef>
              <a:buClr>
                <a:srgbClr val="EEECE1"/>
              </a:buClr>
              <a:defRPr/>
            </a:pPr>
            <a:r>
              <a:rPr lang="en-US" sz="2000" dirty="0" smtClean="0">
                <a:solidFill>
                  <a:prstClr val="black"/>
                </a:solidFill>
              </a:rPr>
              <a:t>Huge growth potential</a:t>
            </a:r>
          </a:p>
          <a:p>
            <a:pPr marL="457200" indent="-457200">
              <a:spcBef>
                <a:spcPct val="20000"/>
              </a:spcBef>
              <a:buClr>
                <a:srgbClr val="EEECE1"/>
              </a:buClr>
              <a:defRPr/>
            </a:pPr>
            <a:r>
              <a:rPr lang="en-US" sz="2000" dirty="0" smtClean="0">
                <a:solidFill>
                  <a:prstClr val="black"/>
                </a:solidFill>
              </a:rPr>
              <a:t>Thrives on innovation – ability to change way we live and interact</a:t>
            </a:r>
          </a:p>
          <a:p>
            <a:pPr marL="457200" indent="-457200">
              <a:spcBef>
                <a:spcPct val="20000"/>
              </a:spcBef>
              <a:buClr>
                <a:srgbClr val="EEECE1"/>
              </a:buClr>
              <a:defRPr/>
            </a:pPr>
            <a:r>
              <a:rPr lang="en-US" sz="2000" dirty="0" smtClean="0">
                <a:solidFill>
                  <a:prstClr val="black"/>
                </a:solidFill>
              </a:rPr>
              <a:t>Most contemporary and non traditional roles</a:t>
            </a:r>
          </a:p>
        </p:txBody>
      </p:sp>
      <p:pic>
        <p:nvPicPr>
          <p:cNvPr id="311299" name="Picture 3" descr="E:\ANISH WORK\WORK\HR\Sales Campus PPT 2012-13\Theme1\inner-page2.png"/>
          <p:cNvPicPr>
            <a:picLocks noChangeAspect="1" noChangeArrowheads="1"/>
          </p:cNvPicPr>
          <p:nvPr/>
        </p:nvPicPr>
        <p:blipFill>
          <a:blip r:embed="rId3"/>
          <a:srcRect l="6250" t="35417" r="7813" b="4167"/>
          <a:stretch>
            <a:fillRect/>
          </a:stretch>
        </p:blipFill>
        <p:spPr bwMode="auto">
          <a:xfrm>
            <a:off x="1295400" y="2744585"/>
            <a:ext cx="6934200" cy="365621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" y="452735"/>
            <a:ext cx="845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Why Join the Internet Wave?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6546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28194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Launched Mobile sites for </a:t>
            </a:r>
            <a:r>
              <a:rPr lang="en-US" sz="2000" dirty="0" err="1" smtClean="0"/>
              <a:t>Naukri</a:t>
            </a:r>
            <a:r>
              <a:rPr lang="en-US" sz="2000" dirty="0" smtClean="0"/>
              <a:t> &amp; </a:t>
            </a:r>
            <a:r>
              <a:rPr lang="en-US" sz="2000" dirty="0" err="1" smtClean="0"/>
              <a:t>Shiksha</a:t>
            </a:r>
            <a:r>
              <a:rPr lang="en-US" sz="2000" dirty="0" smtClean="0"/>
              <a:t> – 74.71% population using mobile phones in India</a:t>
            </a:r>
          </a:p>
          <a:p>
            <a:r>
              <a:rPr lang="en-US" sz="2000" dirty="0" smtClean="0"/>
              <a:t>Active use of social media for marketing - page on </a:t>
            </a:r>
            <a:r>
              <a:rPr lang="en-US" sz="2000" dirty="0" err="1" smtClean="0"/>
              <a:t>facebook</a:t>
            </a:r>
            <a:r>
              <a:rPr lang="en-US" sz="2000" dirty="0" smtClean="0"/>
              <a:t>, twitter etc.</a:t>
            </a:r>
          </a:p>
          <a:p>
            <a:r>
              <a:rPr lang="en-US" sz="2000" dirty="0" smtClean="0"/>
              <a:t>Products that cater to youth trends</a:t>
            </a:r>
          </a:p>
          <a:p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3048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We Cater to Gen Y – Continuously Improving ourselves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0162" name="Picture 2" descr="E:\ANISH WORK\WORK\HR\Sales Campus PPT 2012-13\Theme1\mobile.png"/>
          <p:cNvPicPr>
            <a:picLocks noChangeAspect="1" noChangeArrowheads="1"/>
          </p:cNvPicPr>
          <p:nvPr/>
        </p:nvPicPr>
        <p:blipFill>
          <a:blip r:embed="rId3"/>
          <a:srcRect l="66230" t="1815" r="4455" b="3819"/>
          <a:stretch>
            <a:fillRect/>
          </a:stretch>
        </p:blipFill>
        <p:spPr bwMode="auto">
          <a:xfrm>
            <a:off x="6553200" y="2667000"/>
            <a:ext cx="1859573" cy="3581400"/>
          </a:xfrm>
          <a:prstGeom prst="rect">
            <a:avLst/>
          </a:prstGeom>
          <a:noFill/>
        </p:spPr>
      </p:pic>
      <p:pic>
        <p:nvPicPr>
          <p:cNvPr id="220163" name="Picture 3" descr="E:\ANISH WORK\WORK\HR\Sales Campus PPT 2012-13\Theme1\fb.png"/>
          <p:cNvPicPr>
            <a:picLocks noChangeAspect="1" noChangeArrowheads="1"/>
          </p:cNvPicPr>
          <p:nvPr/>
        </p:nvPicPr>
        <p:blipFill>
          <a:blip r:embed="rId4"/>
          <a:srcRect b="46053"/>
          <a:stretch>
            <a:fillRect/>
          </a:stretch>
        </p:blipFill>
        <p:spPr bwMode="auto">
          <a:xfrm rot="21389544">
            <a:off x="914400" y="3276600"/>
            <a:ext cx="5166496" cy="2803615"/>
          </a:xfrm>
          <a:prstGeom prst="rect">
            <a:avLst/>
          </a:prstGeom>
        </p:spPr>
      </p:pic>
      <p:pic>
        <p:nvPicPr>
          <p:cNvPr id="8" name="Picture 3" descr="E:\ANISH WORK\WORK\HR\Sales Campus PPT 2012-13\Theme1\fb.png"/>
          <p:cNvPicPr>
            <a:picLocks noChangeAspect="1" noChangeArrowheads="1"/>
          </p:cNvPicPr>
          <p:nvPr/>
        </p:nvPicPr>
        <p:blipFill>
          <a:blip r:embed="rId4"/>
          <a:srcRect b="46053"/>
          <a:stretch>
            <a:fillRect/>
          </a:stretch>
        </p:blipFill>
        <p:spPr bwMode="auto">
          <a:xfrm rot="223030">
            <a:off x="767857" y="3212526"/>
            <a:ext cx="5166496" cy="280361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59228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Video 1: Introduction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ntroduc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14400" y="1219200"/>
            <a:ext cx="7467600" cy="4953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8432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1361450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More than 70% of Fortune 500 Companies have Sales people as their CEO’s</a:t>
            </a:r>
            <a:r>
              <a:rPr lang="en-US" b="1" dirty="0" smtClean="0"/>
              <a:t>.. Why</a:t>
            </a:r>
            <a:r>
              <a:rPr lang="en-US" b="1" dirty="0"/>
              <a:t>??</a:t>
            </a:r>
          </a:p>
        </p:txBody>
      </p:sp>
      <p:sp>
        <p:nvSpPr>
          <p:cNvPr id="6" name="Rectangle 5"/>
          <p:cNvSpPr/>
          <p:nvPr/>
        </p:nvSpPr>
        <p:spPr>
          <a:xfrm>
            <a:off x="553064" y="1806982"/>
            <a:ext cx="752413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US" dirty="0" smtClean="0">
                <a:cs typeface="Arial" charset="0"/>
              </a:rPr>
              <a:t>  Are </a:t>
            </a:r>
            <a:r>
              <a:rPr lang="en-US" dirty="0">
                <a:cs typeface="Arial" charset="0"/>
              </a:rPr>
              <a:t>Entrepreneurial in Nature</a:t>
            </a:r>
            <a:endParaRPr lang="en-US" dirty="0"/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 Understand </a:t>
            </a:r>
            <a:r>
              <a:rPr lang="en-US" dirty="0">
                <a:cs typeface="Arial" charset="0"/>
              </a:rPr>
              <a:t>their Internal/External customers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 Understand </a:t>
            </a:r>
            <a:r>
              <a:rPr lang="en-US" dirty="0">
                <a:cs typeface="Arial" charset="0"/>
              </a:rPr>
              <a:t>Competition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 Have </a:t>
            </a:r>
            <a:r>
              <a:rPr lang="en-US" dirty="0">
                <a:cs typeface="Arial" charset="0"/>
              </a:rPr>
              <a:t>better Negotiation Skills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 Can </a:t>
            </a:r>
            <a:r>
              <a:rPr lang="en-US" dirty="0">
                <a:cs typeface="Arial" charset="0"/>
              </a:rPr>
              <a:t>work under pressure/Deadlines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 Are </a:t>
            </a:r>
            <a:r>
              <a:rPr lang="en-US" dirty="0">
                <a:cs typeface="Arial" charset="0"/>
              </a:rPr>
              <a:t>Great Leaders/Are Intuitive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 Have </a:t>
            </a:r>
            <a:r>
              <a:rPr lang="en-US" dirty="0">
                <a:cs typeface="Arial" charset="0"/>
              </a:rPr>
              <a:t>good communication skills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US" dirty="0" smtClean="0">
                <a:cs typeface="Arial" charset="0"/>
              </a:rPr>
              <a:t>  </a:t>
            </a:r>
            <a:r>
              <a:rPr lang="en-US" dirty="0">
                <a:cs typeface="Arial" charset="0"/>
              </a:rPr>
              <a:t>Are driven by Numbers/Analytical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 Think </a:t>
            </a:r>
            <a:r>
              <a:rPr lang="en-US" dirty="0">
                <a:cs typeface="Arial" charset="0"/>
              </a:rPr>
              <a:t>Big and Take Risks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Why Sales?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9923" name="Picture 3" descr="E:\ANISH WORK\WORK\HR\Sales Campus PPT 2012-13\Theme1\why-sale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8518" y="1371600"/>
            <a:ext cx="3323082" cy="47814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183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1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5343525" y="1752600"/>
            <a:ext cx="3571875" cy="26765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08000" tIns="144000" rIns="18000" bIns="36000"/>
          <a:lstStyle/>
          <a:p>
            <a:pPr marL="182563" indent="-182563" eaLnBrk="0" hangingPunct="0">
              <a:spcBef>
                <a:spcPct val="50000"/>
              </a:spcBef>
              <a:buFont typeface="Wingdings" pitchFamily="2" charset="2"/>
              <a:buChar char="§"/>
            </a:pPr>
            <a:endParaRPr lang="en-IN" sz="1400" dirty="0"/>
          </a:p>
          <a:p>
            <a:pPr marL="182563" indent="-182563" eaLnBrk="0" hangingPunct="0">
              <a:spcBef>
                <a:spcPct val="50000"/>
              </a:spcBef>
              <a:buFont typeface="Wingdings" pitchFamily="2" charset="2"/>
              <a:buChar char="§"/>
            </a:pPr>
            <a:r>
              <a:rPr lang="en-IN" sz="1400" dirty="0"/>
              <a:t>~ </a:t>
            </a:r>
            <a:r>
              <a:rPr lang="en-IN" sz="1400" dirty="0" smtClean="0"/>
              <a:t>1950 Sales/ client facing </a:t>
            </a:r>
            <a:r>
              <a:rPr lang="en-IN" sz="1400" dirty="0"/>
              <a:t>staff or </a:t>
            </a:r>
            <a:r>
              <a:rPr lang="en-IN" sz="1400" dirty="0" smtClean="0"/>
              <a:t>78% </a:t>
            </a:r>
            <a:r>
              <a:rPr lang="en-IN" sz="1400" dirty="0"/>
              <a:t>of the </a:t>
            </a:r>
            <a:r>
              <a:rPr lang="en-IN" sz="1400" dirty="0" smtClean="0"/>
              <a:t>company’s* workforce</a:t>
            </a:r>
            <a:endParaRPr lang="en-IN" sz="1400" dirty="0"/>
          </a:p>
          <a:p>
            <a:pPr marL="182563" indent="-182563" eaLnBrk="0" hangingPunct="0">
              <a:spcBef>
                <a:spcPct val="50000"/>
              </a:spcBef>
              <a:buFont typeface="Wingdings" pitchFamily="2" charset="2"/>
              <a:buChar char="§"/>
            </a:pPr>
            <a:r>
              <a:rPr lang="en-IN" sz="1400" dirty="0"/>
              <a:t>Nation wide coverage through </a:t>
            </a:r>
            <a:r>
              <a:rPr lang="en-IN" sz="1400" dirty="0" smtClean="0"/>
              <a:t>70 company </a:t>
            </a:r>
            <a:r>
              <a:rPr lang="en-IN" sz="1400" dirty="0"/>
              <a:t>branch offices in </a:t>
            </a:r>
            <a:r>
              <a:rPr lang="en-IN" sz="1400" dirty="0" smtClean="0"/>
              <a:t>34 </a:t>
            </a:r>
            <a:r>
              <a:rPr lang="en-IN" sz="1400" dirty="0"/>
              <a:t>cities in India</a:t>
            </a:r>
          </a:p>
          <a:p>
            <a:pPr marL="182563" indent="-182563" eaLnBrk="0" hangingPunct="0">
              <a:spcBef>
                <a:spcPct val="50000"/>
              </a:spcBef>
              <a:buFont typeface="Wingdings" pitchFamily="2" charset="2"/>
              <a:buChar char="§"/>
            </a:pPr>
            <a:r>
              <a:rPr lang="en-IN" sz="1400" dirty="0"/>
              <a:t>Only “dot com” player  with this kind of sales organization </a:t>
            </a:r>
          </a:p>
          <a:p>
            <a:pPr marL="182563" indent="-182563" eaLnBrk="0" hangingPunct="0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1400" dirty="0"/>
              <a:t>Sales force efficiencies playing out ….</a:t>
            </a:r>
            <a:endParaRPr lang="en-IN" sz="1400" dirty="0"/>
          </a:p>
        </p:txBody>
      </p:sp>
      <p:sp>
        <p:nvSpPr>
          <p:cNvPr id="69" name="AutoShape 31"/>
          <p:cNvSpPr>
            <a:spLocks noChangeArrowheads="1"/>
          </p:cNvSpPr>
          <p:nvPr/>
        </p:nvSpPr>
        <p:spPr bwMode="auto">
          <a:xfrm>
            <a:off x="5334000" y="1447800"/>
            <a:ext cx="3581400" cy="381000"/>
          </a:xfrm>
          <a:prstGeom prst="roundRect">
            <a:avLst>
              <a:gd name="adj" fmla="val 0"/>
            </a:avLst>
          </a:prstGeom>
          <a:solidFill>
            <a:srgbClr val="0095B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1400" b="1">
                <a:solidFill>
                  <a:schemeClr val="bg1"/>
                </a:solidFill>
              </a:rPr>
              <a:t>Key Observations</a:t>
            </a:r>
          </a:p>
        </p:txBody>
      </p:sp>
      <p:sp>
        <p:nvSpPr>
          <p:cNvPr id="70" name="Rounded Rectangle 3"/>
          <p:cNvSpPr>
            <a:spLocks noChangeArrowheads="1"/>
          </p:cNvSpPr>
          <p:nvPr/>
        </p:nvSpPr>
        <p:spPr bwMode="auto">
          <a:xfrm>
            <a:off x="5392738" y="5084763"/>
            <a:ext cx="3571875" cy="325437"/>
          </a:xfrm>
          <a:prstGeom prst="roundRect">
            <a:avLst>
              <a:gd name="adj" fmla="val 0"/>
            </a:avLst>
          </a:prstGeom>
          <a:solidFill>
            <a:srgbClr val="0095B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1400" b="1" dirty="0">
                <a:solidFill>
                  <a:schemeClr val="bg1"/>
                </a:solidFill>
              </a:rPr>
              <a:t>Infrastructure being leveraged for </a:t>
            </a:r>
            <a:r>
              <a:rPr lang="en-US" sz="1400" b="1" dirty="0" smtClean="0">
                <a:solidFill>
                  <a:schemeClr val="bg1"/>
                </a:solidFill>
              </a:rPr>
              <a:t>growth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I have a Strong Sales Set up</a:t>
            </a:r>
          </a:p>
        </p:txBody>
      </p:sp>
      <p:cxnSp>
        <p:nvCxnSpPr>
          <p:cNvPr id="72" name="Straight Connector 71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826" name="Picture 2" descr="E:\ANISH WORK\WORK\HR\Sales Campus PPT 2012-13\Theme1\map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143000"/>
            <a:ext cx="4724400" cy="5234594"/>
          </a:xfrm>
          <a:prstGeom prst="rect">
            <a:avLst/>
          </a:prstGeom>
          <a:noFill/>
        </p:spPr>
      </p:pic>
      <p:pic>
        <p:nvPicPr>
          <p:cNvPr id="205828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8800" y="2177526"/>
            <a:ext cx="141287" cy="130419"/>
          </a:xfrm>
          <a:prstGeom prst="rect">
            <a:avLst/>
          </a:prstGeom>
          <a:noFill/>
        </p:spPr>
      </p:pic>
      <p:pic>
        <p:nvPicPr>
          <p:cNvPr id="74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8800" y="2362200"/>
            <a:ext cx="141287" cy="130419"/>
          </a:xfrm>
          <a:prstGeom prst="rect">
            <a:avLst/>
          </a:prstGeom>
          <a:noFill/>
        </p:spPr>
      </p:pic>
      <p:pic>
        <p:nvPicPr>
          <p:cNvPr id="75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00200" y="2993781"/>
            <a:ext cx="141287" cy="130419"/>
          </a:xfrm>
          <a:prstGeom prst="rect">
            <a:avLst/>
          </a:prstGeom>
          <a:noFill/>
        </p:spPr>
      </p:pic>
      <p:pic>
        <p:nvPicPr>
          <p:cNvPr id="76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1913" y="2993781"/>
            <a:ext cx="141287" cy="130419"/>
          </a:xfrm>
          <a:prstGeom prst="rect">
            <a:avLst/>
          </a:prstGeom>
          <a:noFill/>
        </p:spPr>
      </p:pic>
      <p:pic>
        <p:nvPicPr>
          <p:cNvPr id="77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3571461"/>
            <a:ext cx="141287" cy="130419"/>
          </a:xfrm>
          <a:prstGeom prst="rect">
            <a:avLst/>
          </a:prstGeom>
          <a:noFill/>
        </p:spPr>
      </p:pic>
      <p:pic>
        <p:nvPicPr>
          <p:cNvPr id="78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18861" y="3667539"/>
            <a:ext cx="141287" cy="130419"/>
          </a:xfrm>
          <a:prstGeom prst="rect">
            <a:avLst/>
          </a:prstGeom>
          <a:noFill/>
        </p:spPr>
      </p:pic>
      <p:pic>
        <p:nvPicPr>
          <p:cNvPr id="79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06513" y="4197627"/>
            <a:ext cx="141287" cy="130419"/>
          </a:xfrm>
          <a:prstGeom prst="rect">
            <a:avLst/>
          </a:prstGeom>
          <a:noFill/>
        </p:spPr>
      </p:pic>
      <p:pic>
        <p:nvPicPr>
          <p:cNvPr id="80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00200" y="4060581"/>
            <a:ext cx="141287" cy="130419"/>
          </a:xfrm>
          <a:prstGeom prst="rect">
            <a:avLst/>
          </a:prstGeom>
          <a:noFill/>
        </p:spPr>
      </p:pic>
      <p:pic>
        <p:nvPicPr>
          <p:cNvPr id="81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0" y="4670181"/>
            <a:ext cx="141287" cy="130419"/>
          </a:xfrm>
          <a:prstGeom prst="rect">
            <a:avLst/>
          </a:prstGeom>
        </p:spPr>
      </p:pic>
      <p:pic>
        <p:nvPicPr>
          <p:cNvPr id="82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97113" y="5508381"/>
            <a:ext cx="141287" cy="130419"/>
          </a:xfrm>
          <a:prstGeom prst="rect">
            <a:avLst/>
          </a:prstGeom>
          <a:noFill/>
        </p:spPr>
      </p:pic>
      <p:pic>
        <p:nvPicPr>
          <p:cNvPr id="84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20913" y="5660781"/>
            <a:ext cx="141287" cy="130419"/>
          </a:xfrm>
          <a:prstGeom prst="rect">
            <a:avLst/>
          </a:prstGeom>
          <a:noFill/>
        </p:spPr>
      </p:pic>
      <p:pic>
        <p:nvPicPr>
          <p:cNvPr id="85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1261" y="5813181"/>
            <a:ext cx="141287" cy="130419"/>
          </a:xfrm>
          <a:prstGeom prst="rect">
            <a:avLst/>
          </a:prstGeom>
          <a:noFill/>
        </p:spPr>
      </p:pic>
      <p:pic>
        <p:nvPicPr>
          <p:cNvPr id="86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00200" y="5791200"/>
            <a:ext cx="141287" cy="130419"/>
          </a:xfrm>
          <a:prstGeom prst="rect">
            <a:avLst/>
          </a:prstGeom>
          <a:noFill/>
        </p:spPr>
      </p:pic>
      <p:pic>
        <p:nvPicPr>
          <p:cNvPr id="87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42661" y="5279781"/>
            <a:ext cx="141287" cy="130419"/>
          </a:xfrm>
          <a:prstGeom prst="rect">
            <a:avLst/>
          </a:prstGeom>
          <a:noFill/>
        </p:spPr>
      </p:pic>
      <p:pic>
        <p:nvPicPr>
          <p:cNvPr id="88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18547" y="4545495"/>
            <a:ext cx="141287" cy="130419"/>
          </a:xfrm>
          <a:prstGeom prst="rect">
            <a:avLst/>
          </a:prstGeom>
          <a:noFill/>
        </p:spPr>
      </p:pic>
      <p:pic>
        <p:nvPicPr>
          <p:cNvPr id="89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90557" y="4495800"/>
            <a:ext cx="141287" cy="130419"/>
          </a:xfrm>
          <a:prstGeom prst="rect">
            <a:avLst/>
          </a:prstGeom>
          <a:noFill/>
        </p:spPr>
      </p:pic>
      <p:pic>
        <p:nvPicPr>
          <p:cNvPr id="90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6286" y="4485861"/>
            <a:ext cx="141287" cy="130419"/>
          </a:xfrm>
          <a:prstGeom prst="rect">
            <a:avLst/>
          </a:prstGeom>
          <a:noFill/>
        </p:spPr>
      </p:pic>
      <p:pic>
        <p:nvPicPr>
          <p:cNvPr id="91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9427" y="4022034"/>
            <a:ext cx="141287" cy="130419"/>
          </a:xfrm>
          <a:prstGeom prst="rect">
            <a:avLst/>
          </a:prstGeom>
          <a:noFill/>
        </p:spPr>
      </p:pic>
      <p:pic>
        <p:nvPicPr>
          <p:cNvPr id="92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68713" y="3611217"/>
            <a:ext cx="141287" cy="130419"/>
          </a:xfrm>
          <a:prstGeom prst="rect">
            <a:avLst/>
          </a:prstGeom>
          <a:noFill/>
        </p:spPr>
      </p:pic>
      <p:pic>
        <p:nvPicPr>
          <p:cNvPr id="93" name="Picture 4" descr="E:\ANISH WORK\WORK\HR\Sales Campus PPT 2012-13\Theme1\do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5252" y="3657600"/>
            <a:ext cx="141287" cy="130419"/>
          </a:xfrm>
          <a:prstGeom prst="rect">
            <a:avLst/>
          </a:prstGeom>
          <a:noFill/>
        </p:spPr>
      </p:pic>
      <p:sp>
        <p:nvSpPr>
          <p:cNvPr id="94" name="Text Box 81"/>
          <p:cNvSpPr txBox="1">
            <a:spLocks noChangeArrowheads="1"/>
          </p:cNvSpPr>
          <p:nvPr/>
        </p:nvSpPr>
        <p:spPr bwMode="auto">
          <a:xfrm>
            <a:off x="3810000" y="3581400"/>
            <a:ext cx="785813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/>
              <a:t>Kolkata</a:t>
            </a:r>
          </a:p>
        </p:txBody>
      </p:sp>
      <p:sp>
        <p:nvSpPr>
          <p:cNvPr id="95" name="Text Box 81"/>
          <p:cNvSpPr txBox="1">
            <a:spLocks noChangeArrowheads="1"/>
          </p:cNvSpPr>
          <p:nvPr/>
        </p:nvSpPr>
        <p:spPr bwMode="auto">
          <a:xfrm>
            <a:off x="3505200" y="4038600"/>
            <a:ext cx="12192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err="1" smtClean="0"/>
              <a:t>Bhubaneshwar</a:t>
            </a:r>
            <a:endParaRPr lang="en-US" sz="1100" dirty="0"/>
          </a:p>
        </p:txBody>
      </p:sp>
      <p:sp>
        <p:nvSpPr>
          <p:cNvPr id="96" name="Text Box 81"/>
          <p:cNvSpPr txBox="1">
            <a:spLocks noChangeArrowheads="1"/>
          </p:cNvSpPr>
          <p:nvPr/>
        </p:nvSpPr>
        <p:spPr bwMode="auto">
          <a:xfrm>
            <a:off x="3124200" y="4495800"/>
            <a:ext cx="12192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Vishakhapatnam</a:t>
            </a:r>
            <a:endParaRPr lang="en-US" sz="1100" dirty="0"/>
          </a:p>
        </p:txBody>
      </p:sp>
      <p:sp>
        <p:nvSpPr>
          <p:cNvPr id="97" name="Text Box 81"/>
          <p:cNvSpPr txBox="1">
            <a:spLocks noChangeArrowheads="1"/>
          </p:cNvSpPr>
          <p:nvPr/>
        </p:nvSpPr>
        <p:spPr bwMode="auto">
          <a:xfrm>
            <a:off x="2438400" y="4724400"/>
            <a:ext cx="9144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Hyderabad </a:t>
            </a:r>
            <a:endParaRPr lang="en-US" sz="1100" dirty="0"/>
          </a:p>
        </p:txBody>
      </p:sp>
      <p:sp>
        <p:nvSpPr>
          <p:cNvPr id="98" name="Text Box 81"/>
          <p:cNvSpPr txBox="1">
            <a:spLocks noChangeArrowheads="1"/>
          </p:cNvSpPr>
          <p:nvPr/>
        </p:nvSpPr>
        <p:spPr bwMode="auto">
          <a:xfrm>
            <a:off x="2438400" y="5486400"/>
            <a:ext cx="9144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Chennai </a:t>
            </a:r>
            <a:endParaRPr lang="en-US" sz="1100" dirty="0"/>
          </a:p>
        </p:txBody>
      </p:sp>
      <p:sp>
        <p:nvSpPr>
          <p:cNvPr id="99" name="Text Box 81"/>
          <p:cNvSpPr txBox="1">
            <a:spLocks noChangeArrowheads="1"/>
          </p:cNvSpPr>
          <p:nvPr/>
        </p:nvSpPr>
        <p:spPr bwMode="auto">
          <a:xfrm>
            <a:off x="2362200" y="5715000"/>
            <a:ext cx="9144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Pondicherry </a:t>
            </a:r>
            <a:endParaRPr lang="en-US" sz="1100" dirty="0"/>
          </a:p>
        </p:txBody>
      </p:sp>
      <p:sp>
        <p:nvSpPr>
          <p:cNvPr id="100" name="Text Box 81"/>
          <p:cNvSpPr txBox="1">
            <a:spLocks noChangeArrowheads="1"/>
          </p:cNvSpPr>
          <p:nvPr/>
        </p:nvSpPr>
        <p:spPr bwMode="auto">
          <a:xfrm>
            <a:off x="2133600" y="5943600"/>
            <a:ext cx="12192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err="1" smtClean="0"/>
              <a:t>Tiruchirappalli</a:t>
            </a:r>
            <a:endParaRPr lang="en-US" sz="1100" dirty="0"/>
          </a:p>
        </p:txBody>
      </p:sp>
      <p:sp>
        <p:nvSpPr>
          <p:cNvPr id="101" name="Text Box 81"/>
          <p:cNvSpPr txBox="1">
            <a:spLocks noChangeArrowheads="1"/>
          </p:cNvSpPr>
          <p:nvPr/>
        </p:nvSpPr>
        <p:spPr bwMode="auto">
          <a:xfrm>
            <a:off x="685800" y="5867400"/>
            <a:ext cx="9144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Kochi</a:t>
            </a:r>
          </a:p>
        </p:txBody>
      </p:sp>
      <p:sp>
        <p:nvSpPr>
          <p:cNvPr id="102" name="Text Box 81"/>
          <p:cNvSpPr txBox="1">
            <a:spLocks noChangeArrowheads="1"/>
          </p:cNvSpPr>
          <p:nvPr/>
        </p:nvSpPr>
        <p:spPr bwMode="auto">
          <a:xfrm>
            <a:off x="762000" y="5257800"/>
            <a:ext cx="9144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Bangalore </a:t>
            </a:r>
            <a:endParaRPr lang="en-US" sz="1100" dirty="0"/>
          </a:p>
        </p:txBody>
      </p:sp>
      <p:sp>
        <p:nvSpPr>
          <p:cNvPr id="103" name="Text Box 81"/>
          <p:cNvSpPr txBox="1">
            <a:spLocks noChangeArrowheads="1"/>
          </p:cNvSpPr>
          <p:nvPr/>
        </p:nvSpPr>
        <p:spPr bwMode="auto">
          <a:xfrm>
            <a:off x="457200" y="4495800"/>
            <a:ext cx="6858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Mumbai </a:t>
            </a:r>
            <a:endParaRPr lang="en-US" sz="1100" dirty="0"/>
          </a:p>
        </p:txBody>
      </p:sp>
      <p:sp>
        <p:nvSpPr>
          <p:cNvPr id="104" name="Text Box 81"/>
          <p:cNvSpPr txBox="1">
            <a:spLocks noChangeArrowheads="1"/>
          </p:cNvSpPr>
          <p:nvPr/>
        </p:nvSpPr>
        <p:spPr bwMode="auto">
          <a:xfrm>
            <a:off x="1066800" y="4724400"/>
            <a:ext cx="6858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err="1" smtClean="0"/>
              <a:t>Pune</a:t>
            </a:r>
            <a:endParaRPr lang="en-US" sz="1100" dirty="0"/>
          </a:p>
        </p:txBody>
      </p:sp>
      <p:sp>
        <p:nvSpPr>
          <p:cNvPr id="105" name="Text Box 81"/>
          <p:cNvSpPr txBox="1">
            <a:spLocks noChangeArrowheads="1"/>
          </p:cNvSpPr>
          <p:nvPr/>
        </p:nvSpPr>
        <p:spPr bwMode="auto">
          <a:xfrm>
            <a:off x="533400" y="4191000"/>
            <a:ext cx="6858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Nasik</a:t>
            </a:r>
            <a:endParaRPr lang="en-US" sz="1100" dirty="0"/>
          </a:p>
        </p:txBody>
      </p:sp>
      <p:sp>
        <p:nvSpPr>
          <p:cNvPr id="106" name="Text Box 81"/>
          <p:cNvSpPr txBox="1">
            <a:spLocks noChangeArrowheads="1"/>
          </p:cNvSpPr>
          <p:nvPr/>
        </p:nvSpPr>
        <p:spPr bwMode="auto">
          <a:xfrm>
            <a:off x="1524000" y="4191000"/>
            <a:ext cx="8382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Aurangabad</a:t>
            </a:r>
            <a:endParaRPr lang="en-US" sz="1100" dirty="0"/>
          </a:p>
        </p:txBody>
      </p:sp>
      <p:sp>
        <p:nvSpPr>
          <p:cNvPr id="107" name="Text Box 81"/>
          <p:cNvSpPr txBox="1">
            <a:spLocks noChangeArrowheads="1"/>
          </p:cNvSpPr>
          <p:nvPr/>
        </p:nvSpPr>
        <p:spPr bwMode="auto">
          <a:xfrm>
            <a:off x="1143000" y="3657600"/>
            <a:ext cx="6858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Indore</a:t>
            </a:r>
            <a:endParaRPr lang="en-US" sz="1100" dirty="0"/>
          </a:p>
        </p:txBody>
      </p:sp>
      <p:sp>
        <p:nvSpPr>
          <p:cNvPr id="108" name="Text Box 81"/>
          <p:cNvSpPr txBox="1">
            <a:spLocks noChangeArrowheads="1"/>
          </p:cNvSpPr>
          <p:nvPr/>
        </p:nvSpPr>
        <p:spPr bwMode="auto">
          <a:xfrm>
            <a:off x="2209800" y="3657600"/>
            <a:ext cx="6858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Bhopal</a:t>
            </a:r>
            <a:endParaRPr lang="en-US" sz="1100" dirty="0"/>
          </a:p>
        </p:txBody>
      </p:sp>
      <p:sp>
        <p:nvSpPr>
          <p:cNvPr id="109" name="Text Box 81"/>
          <p:cNvSpPr txBox="1">
            <a:spLocks noChangeArrowheads="1"/>
          </p:cNvSpPr>
          <p:nvPr/>
        </p:nvSpPr>
        <p:spPr bwMode="auto">
          <a:xfrm>
            <a:off x="2362200" y="3124200"/>
            <a:ext cx="6858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err="1" smtClean="0"/>
              <a:t>Lucknow</a:t>
            </a:r>
            <a:endParaRPr lang="en-US" sz="1100" dirty="0"/>
          </a:p>
        </p:txBody>
      </p:sp>
      <p:sp>
        <p:nvSpPr>
          <p:cNvPr id="110" name="Text Box 81"/>
          <p:cNvSpPr txBox="1">
            <a:spLocks noChangeArrowheads="1"/>
          </p:cNvSpPr>
          <p:nvPr/>
        </p:nvSpPr>
        <p:spPr bwMode="auto">
          <a:xfrm>
            <a:off x="914400" y="2971800"/>
            <a:ext cx="6858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err="1" smtClean="0"/>
              <a:t>Jaipur</a:t>
            </a:r>
            <a:endParaRPr lang="en-US" sz="1100" dirty="0"/>
          </a:p>
        </p:txBody>
      </p:sp>
      <p:sp>
        <p:nvSpPr>
          <p:cNvPr id="111" name="Text Box 81"/>
          <p:cNvSpPr txBox="1">
            <a:spLocks noChangeArrowheads="1"/>
          </p:cNvSpPr>
          <p:nvPr/>
        </p:nvSpPr>
        <p:spPr bwMode="auto">
          <a:xfrm>
            <a:off x="1219200" y="2590800"/>
            <a:ext cx="17526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Delhi NCR (</a:t>
            </a:r>
            <a:r>
              <a:rPr lang="en-US" sz="1100" dirty="0" err="1" smtClean="0"/>
              <a:t>Noida</a:t>
            </a:r>
            <a:r>
              <a:rPr lang="en-US" sz="1100" dirty="0" smtClean="0"/>
              <a:t>, </a:t>
            </a:r>
            <a:r>
              <a:rPr lang="en-US" sz="1100" dirty="0" err="1" smtClean="0"/>
              <a:t>Gurgaon</a:t>
            </a:r>
            <a:r>
              <a:rPr lang="en-US" sz="1100" dirty="0" smtClean="0"/>
              <a:t>) </a:t>
            </a:r>
            <a:endParaRPr lang="en-US" sz="1100" dirty="0"/>
          </a:p>
        </p:txBody>
      </p:sp>
      <p:sp>
        <p:nvSpPr>
          <p:cNvPr id="112" name="Text Box 81"/>
          <p:cNvSpPr txBox="1">
            <a:spLocks noChangeArrowheads="1"/>
          </p:cNvSpPr>
          <p:nvPr/>
        </p:nvSpPr>
        <p:spPr bwMode="auto">
          <a:xfrm>
            <a:off x="1143000" y="2209800"/>
            <a:ext cx="685800" cy="169277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342900" indent="-342900" algn="ctr" defTabSz="912813" eaLnBrk="0" hangingPunct="0">
              <a:spcBef>
                <a:spcPct val="50000"/>
              </a:spcBef>
            </a:pPr>
            <a:r>
              <a:rPr lang="en-US" sz="1100" dirty="0" smtClean="0"/>
              <a:t>Chandigarh </a:t>
            </a:r>
            <a:endParaRPr lang="en-US" sz="1100" dirty="0"/>
          </a:p>
        </p:txBody>
      </p:sp>
    </p:spTree>
    <p:extLst>
      <p:ext uri="{BB962C8B-B14F-4D97-AF65-F5344CB8AC3E}">
        <p14:creationId xmlns="" xmlns:p14="http://schemas.microsoft.com/office/powerpoint/2010/main" val="29183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2" descr="E:\ANISH WORK\WORK\HR\Sales Campus PPT 2012-13\Theme1\US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5953" y="3048000"/>
            <a:ext cx="2815647" cy="297926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57200" y="1524000"/>
            <a:ext cx="6477000" cy="438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600" b="1" dirty="0" smtClean="0"/>
              <a:t>Immense </a:t>
            </a:r>
            <a:r>
              <a:rPr lang="en-US" sz="1600" b="1" dirty="0"/>
              <a:t>growth opportunities – </a:t>
            </a:r>
            <a:r>
              <a:rPr lang="en-US" sz="1600" i="1" dirty="0"/>
              <a:t>our Branch Managers of today were MTs </a:t>
            </a:r>
            <a:r>
              <a:rPr lang="en-US" sz="1600" i="1" dirty="0" smtClean="0"/>
              <a:t>yesterday!!!</a:t>
            </a:r>
            <a:endParaRPr lang="en-US" sz="1600" i="1" dirty="0"/>
          </a:p>
          <a:p>
            <a:pPr>
              <a:lnSpc>
                <a:spcPct val="80000"/>
              </a:lnSpc>
            </a:pPr>
            <a:r>
              <a:rPr lang="en-US" sz="1600" dirty="0"/>
              <a:t>  </a:t>
            </a:r>
          </a:p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en-US" sz="1600" dirty="0"/>
              <a:t> </a:t>
            </a:r>
            <a:r>
              <a:rPr lang="en-US" sz="1600" dirty="0" smtClean="0"/>
              <a:t> Freedom </a:t>
            </a:r>
            <a:r>
              <a:rPr lang="en-US" sz="1600" dirty="0"/>
              <a:t>to do things YOUR way</a:t>
            </a:r>
          </a:p>
          <a:p>
            <a:pPr>
              <a:lnSpc>
                <a:spcPct val="80000"/>
              </a:lnSpc>
            </a:pPr>
            <a:r>
              <a:rPr lang="en-US" sz="1600" dirty="0"/>
              <a:t>   </a:t>
            </a:r>
          </a:p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en-US" sz="1600" dirty="0"/>
              <a:t> </a:t>
            </a:r>
            <a:r>
              <a:rPr lang="en-US" sz="1600" dirty="0" smtClean="0"/>
              <a:t> Young </a:t>
            </a:r>
            <a:r>
              <a:rPr lang="en-US" sz="1600" dirty="0"/>
              <a:t>team, bubbling with energy </a:t>
            </a:r>
          </a:p>
          <a:p>
            <a:pPr>
              <a:lnSpc>
                <a:spcPct val="80000"/>
              </a:lnSpc>
            </a:pPr>
            <a:endParaRPr lang="en-US" sz="1600" dirty="0"/>
          </a:p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en-US" sz="1600" dirty="0"/>
              <a:t> </a:t>
            </a:r>
            <a:r>
              <a:rPr lang="en-US" sz="1600" dirty="0" smtClean="0"/>
              <a:t> All </a:t>
            </a:r>
            <a:r>
              <a:rPr lang="en-US" sz="1600" dirty="0"/>
              <a:t>doors open policy</a:t>
            </a:r>
          </a:p>
          <a:p>
            <a:pPr>
              <a:lnSpc>
                <a:spcPct val="80000"/>
              </a:lnSpc>
            </a:pPr>
            <a:endParaRPr lang="en-US" sz="1600" dirty="0"/>
          </a:p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en-US" sz="1600" dirty="0"/>
              <a:t> </a:t>
            </a:r>
            <a:r>
              <a:rPr lang="en-US" sz="1600" dirty="0" smtClean="0"/>
              <a:t> Reward </a:t>
            </a:r>
            <a:r>
              <a:rPr lang="en-US" sz="1600" dirty="0"/>
              <a:t>and recognition program to recognize individual and </a:t>
            </a:r>
            <a:r>
              <a:rPr lang="en-US" sz="1600" dirty="0" smtClean="0"/>
              <a:t>team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  performance</a:t>
            </a:r>
            <a:endParaRPr lang="en-US" sz="1600" dirty="0"/>
          </a:p>
          <a:p>
            <a:pPr>
              <a:lnSpc>
                <a:spcPct val="80000"/>
              </a:lnSpc>
              <a:buFont typeface="Arial" charset="0"/>
              <a:buChar char="•"/>
            </a:pPr>
            <a:endParaRPr lang="en-US" sz="1600" dirty="0"/>
          </a:p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en-US" sz="1600" dirty="0" smtClean="0"/>
              <a:t>  </a:t>
            </a:r>
            <a:r>
              <a:rPr lang="en-US" sz="1600" dirty="0"/>
              <a:t>An environment which facilitates team bonding through outings </a:t>
            </a:r>
            <a:r>
              <a:rPr lang="en-US" sz="1600" dirty="0" smtClean="0"/>
              <a:t>and</a:t>
            </a:r>
          </a:p>
          <a:p>
            <a:pPr>
              <a:lnSpc>
                <a:spcPct val="80000"/>
              </a:lnSpc>
            </a:pPr>
            <a:r>
              <a:rPr lang="en-US" sz="1600" dirty="0" smtClean="0"/>
              <a:t>   re-creation</a:t>
            </a:r>
            <a:endParaRPr lang="en-US" sz="1600" dirty="0"/>
          </a:p>
          <a:p>
            <a:pPr>
              <a:lnSpc>
                <a:spcPct val="80000"/>
              </a:lnSpc>
              <a:buFont typeface="Arial" charset="0"/>
              <a:buChar char="•"/>
            </a:pPr>
            <a:endParaRPr lang="en-US" sz="1600" dirty="0"/>
          </a:p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en-US" sz="1600" dirty="0" smtClean="0"/>
              <a:t>  </a:t>
            </a:r>
            <a:r>
              <a:rPr lang="en-US" sz="1600" dirty="0"/>
              <a:t>International incentive trips </a:t>
            </a:r>
          </a:p>
          <a:p>
            <a:pPr>
              <a:lnSpc>
                <a:spcPct val="80000"/>
              </a:lnSpc>
            </a:pPr>
            <a:endParaRPr lang="en-US" sz="1600" dirty="0"/>
          </a:p>
          <a:p>
            <a:pPr>
              <a:lnSpc>
                <a:spcPct val="80000"/>
              </a:lnSpc>
              <a:buFont typeface="Arial" charset="0"/>
              <a:buChar char="•"/>
            </a:pPr>
            <a:r>
              <a:rPr lang="en-US" sz="1600" dirty="0"/>
              <a:t> </a:t>
            </a:r>
            <a:r>
              <a:rPr lang="en-US" sz="1600" dirty="0" smtClean="0"/>
              <a:t> Solution </a:t>
            </a:r>
            <a:r>
              <a:rPr lang="en-US" sz="1600" dirty="0"/>
              <a:t>Selling – Our businesses scores high on satisfying a need</a:t>
            </a:r>
          </a:p>
          <a:p>
            <a:pPr>
              <a:lnSpc>
                <a:spcPct val="80000"/>
              </a:lnSpc>
            </a:pPr>
            <a:endParaRPr lang="en-US" sz="1600" dirty="0"/>
          </a:p>
          <a:p>
            <a:endParaRPr lang="en-US" sz="3600" dirty="0">
              <a:solidFill>
                <a:srgbClr val="0095B0"/>
              </a:solidFill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USP of Sales @ Naukri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183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Video 1: Sales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Sales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14400" y="1219200"/>
            <a:ext cx="7467600" cy="4953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8432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0804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ec.l.thumbs.canstockphoto.com/canstock27565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752600"/>
            <a:ext cx="3657600" cy="2177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483510521"/>
              </p:ext>
            </p:extLst>
          </p:nvPr>
        </p:nvGraphicFramePr>
        <p:xfrm>
          <a:off x="489155" y="1371600"/>
          <a:ext cx="8453284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Youth &amp; Enthusiasm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8610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1192549101"/>
              </p:ext>
            </p:extLst>
          </p:nvPr>
        </p:nvGraphicFramePr>
        <p:xfrm>
          <a:off x="228600" y="838200"/>
          <a:ext cx="8534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Culture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856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CA095C-0ABA-4B06-BDE7-F04F33AE27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0CCA095C-0ABA-4B06-BDE7-F04F33AE27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0CCA095C-0ABA-4B06-BDE7-F04F33AE27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B05826-7A22-4CE1-B0CB-7BD5B58BF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8AB05826-7A22-4CE1-B0CB-7BD5B58BF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8AB05826-7A22-4CE1-B0CB-7BD5B58BF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C95BE4-BE19-40A2-BB42-34B344F98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34C95BE4-BE19-40A2-BB42-34B344F98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34C95BE4-BE19-40A2-BB42-34B344F98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708628-CE38-4C3F-831A-08B2D94EE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0D708628-CE38-4C3F-831A-08B2D94EE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0D708628-CE38-4C3F-831A-08B2D94EE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F0A731-ED30-4D65-86DC-C3F41207F9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45F0A731-ED30-4D65-86DC-C3F41207F9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45F0A731-ED30-4D65-86DC-C3F41207F9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E:\ANISH WORK\WORK\HR\Campus Hiring SIte 2012\Campus Microsite 2012\Sales\Pics\Cricket match_Vashi Mumba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76017">
            <a:off x="585946" y="3630463"/>
            <a:ext cx="2695578" cy="2405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3" descr="E:\ANISH WORK\WORK\HR\Campus Hiring SIte 2012\Campus Microsite 2012\Sales\Pics\Hyderab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98155">
            <a:off x="3525807" y="3505762"/>
            <a:ext cx="2827491" cy="2234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 descr="E:\ANISH WORK\WORK\HR\Campus Hiring SIte 2012\Campus Microsite 2012\Sales\Pics\hyderabad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979490">
            <a:off x="3593671" y="813630"/>
            <a:ext cx="2581260" cy="2242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5" descr="E:\ANISH WORK\WORK\HR\Campus Hiring SIte 2012\Campus Microsite 2012\Sales\Pics\Bangalor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27409">
            <a:off x="520422" y="1204833"/>
            <a:ext cx="2808843" cy="2079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6" descr="E:\ANISH WORK\WORK\HR\Campus Hiring SIte 2012\Campus Microsite 2012\Sales\Pics\Bangalor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916279">
            <a:off x="6407279" y="584211"/>
            <a:ext cx="2451276" cy="2316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7" descr="E:\ANISH WORK\WORK\HR\Campus Hiring SIte 2012\Campus Microsite 2012\Sales\Pics\bangalore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889903">
            <a:off x="6481988" y="3262122"/>
            <a:ext cx="2326217" cy="2091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80907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50" name="Picture 2" descr="E:\ANISH WORK\WORK\HR\Sales Campus PPT 2012-13\Theme1\grap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448" y="1371600"/>
            <a:ext cx="8164352" cy="5038725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>
            <a:off x="457200" y="1349137"/>
            <a:ext cx="7620000" cy="3592195"/>
            <a:chOff x="459223" y="818073"/>
            <a:chExt cx="7252932" cy="3748378"/>
          </a:xfrm>
        </p:grpSpPr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459223" y="818073"/>
              <a:ext cx="7252932" cy="710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4282" tIns="32141" rIns="64282" bIns="32141">
              <a:spAutoFit/>
            </a:bodyPr>
            <a:lstStyle/>
            <a:p>
              <a:pPr marL="239713" indent="-239713">
                <a:spcBef>
                  <a:spcPct val="20000"/>
                </a:spcBef>
              </a:pPr>
              <a:r>
                <a:rPr lang="en-US" sz="2000" dirty="0" smtClean="0"/>
                <a:t>    Begin as a </a:t>
              </a:r>
              <a:r>
                <a:rPr lang="en-US" sz="2000" b="1" i="1" dirty="0" smtClean="0"/>
                <a:t>Management Trainee </a:t>
              </a:r>
              <a:r>
                <a:rPr lang="en-US" sz="2000" dirty="0" smtClean="0"/>
                <a:t>and ride the ladder of corporate success</a:t>
              </a:r>
              <a:endParaRPr lang="en-US" sz="2000" dirty="0"/>
            </a:p>
          </p:txBody>
        </p:sp>
        <p:sp>
          <p:nvSpPr>
            <p:cNvPr id="19" name="TextBox 9"/>
            <p:cNvSpPr txBox="1">
              <a:spLocks noChangeArrowheads="1"/>
            </p:cNvSpPr>
            <p:nvPr/>
          </p:nvSpPr>
          <p:spPr bwMode="auto">
            <a:xfrm>
              <a:off x="612973" y="4181061"/>
              <a:ext cx="1620015" cy="385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b="1" dirty="0" smtClean="0">
                  <a:cs typeface="Calibri" pitchFamily="34" charset="0"/>
                </a:rPr>
                <a:t>Sr. Executive</a:t>
              </a:r>
              <a:endParaRPr lang="en-US" b="1" dirty="0">
                <a:cs typeface="Calibri" pitchFamily="34" charset="0"/>
              </a:endParaRP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>
              <a:off x="612973" y="3413608"/>
              <a:ext cx="2051048" cy="385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b="1" dirty="0" smtClean="0">
                  <a:cs typeface="Calibri" pitchFamily="34" charset="0"/>
                </a:rPr>
                <a:t>Assistant Manager</a:t>
              </a:r>
              <a:endParaRPr lang="en-US" b="1" dirty="0">
                <a:cs typeface="Calibri" pitchFamily="34" charset="0"/>
              </a:endParaRPr>
            </a:p>
          </p:txBody>
        </p:sp>
        <p:sp>
          <p:nvSpPr>
            <p:cNvPr id="21" name="TextBox 12"/>
            <p:cNvSpPr txBox="1">
              <a:spLocks noChangeArrowheads="1"/>
            </p:cNvSpPr>
            <p:nvPr/>
          </p:nvSpPr>
          <p:spPr bwMode="auto">
            <a:xfrm>
              <a:off x="1350412" y="2749826"/>
              <a:ext cx="2327136" cy="385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b="1" dirty="0" smtClean="0">
                  <a:cs typeface="Calibri" pitchFamily="34" charset="0"/>
                </a:rPr>
                <a:t>Deputy </a:t>
              </a:r>
              <a:r>
                <a:rPr lang="en-US" b="1" dirty="0">
                  <a:cs typeface="Calibri" pitchFamily="34" charset="0"/>
                </a:rPr>
                <a:t>Manager</a:t>
              </a:r>
            </a:p>
          </p:txBody>
        </p:sp>
        <p:sp>
          <p:nvSpPr>
            <p:cNvPr id="22" name="TextBox 13"/>
            <p:cNvSpPr txBox="1">
              <a:spLocks noChangeArrowheads="1"/>
            </p:cNvSpPr>
            <p:nvPr/>
          </p:nvSpPr>
          <p:spPr bwMode="auto">
            <a:xfrm>
              <a:off x="2227332" y="2193235"/>
              <a:ext cx="2181478" cy="385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b="1" dirty="0" smtClean="0">
                  <a:cs typeface="Calibri" pitchFamily="34" charset="0"/>
                </a:rPr>
                <a:t>         Manager</a:t>
              </a:r>
              <a:endParaRPr lang="en-US" b="1" dirty="0">
                <a:cs typeface="Calibri" pitchFamily="34" charset="0"/>
              </a:endParaRPr>
            </a:p>
          </p:txBody>
        </p:sp>
        <p:sp>
          <p:nvSpPr>
            <p:cNvPr id="23" name="TextBox 14"/>
            <p:cNvSpPr txBox="1">
              <a:spLocks noChangeArrowheads="1"/>
            </p:cNvSpPr>
            <p:nvPr/>
          </p:nvSpPr>
          <p:spPr bwMode="auto">
            <a:xfrm>
              <a:off x="2925220" y="1795670"/>
              <a:ext cx="1752651" cy="385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b="1" dirty="0" smtClean="0">
                  <a:cs typeface="Calibri" pitchFamily="34" charset="0"/>
                </a:rPr>
                <a:t>Area Manager</a:t>
              </a:r>
              <a:endParaRPr lang="en-US" b="1" dirty="0">
                <a:cs typeface="Calibri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52400" y="152400"/>
            <a:ext cx="845820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3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Strong Growth Opportunities</a:t>
            </a:r>
          </a:p>
          <a:p>
            <a:pPr>
              <a:spcBef>
                <a:spcPct val="50000"/>
              </a:spcBef>
            </a:pPr>
            <a:r>
              <a:rPr lang="en-US" sz="23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Leaders Vs Specialists (</a:t>
            </a:r>
            <a:r>
              <a:rPr lang="en-US" sz="2300" dirty="0" err="1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Dhoni</a:t>
            </a:r>
            <a:r>
              <a:rPr lang="en-US" sz="23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 Vs </a:t>
            </a:r>
            <a:r>
              <a:rPr lang="en-US" sz="2300" dirty="0" err="1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Tendulkar</a:t>
            </a:r>
            <a:r>
              <a:rPr lang="en-US" sz="23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)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4382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411163" y="1982789"/>
            <a:ext cx="5684837" cy="3512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82" tIns="32141" rIns="64282" bIns="32141">
            <a:spAutoFit/>
          </a:bodyPr>
          <a:lstStyle/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Solution Selling .</a:t>
            </a: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sz="1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B2B Sales </a:t>
            </a: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sz="1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New Business s Development.</a:t>
            </a: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sz="1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Prospecting/Providing standard and customized solutions to Clients</a:t>
            </a: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   across domains/segments.</a:t>
            </a: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sz="1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Handling tough negotiations/closing deals</a:t>
            </a: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sz="1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Consistency in meeting set sales targets </a:t>
            </a: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sz="1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Setting and Managing client expectations</a:t>
            </a: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sz="1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125413" indent="-125413" algn="just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</a:rPr>
              <a:t>Managing Client relationships/Up selling and Cross Selling.</a:t>
            </a:r>
            <a:endParaRPr lang="en-US" sz="1400" dirty="0" smtClean="0">
              <a:solidFill>
                <a:srgbClr val="000000"/>
              </a:solidFill>
              <a:latin typeface="Humnst777 BT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55600" y="1203325"/>
            <a:ext cx="53594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82" tIns="32141" rIns="64282" bIns="32141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500" b="1" dirty="0" smtClean="0">
                <a:solidFill>
                  <a:srgbClr val="000000"/>
                </a:solidFill>
              </a:rPr>
              <a:t>Designation</a:t>
            </a:r>
            <a:r>
              <a:rPr lang="en-US" sz="2200" b="1" dirty="0" smtClean="0">
                <a:solidFill>
                  <a:srgbClr val="000000"/>
                </a:solidFill>
              </a:rPr>
              <a:t>:</a:t>
            </a:r>
            <a:r>
              <a:rPr lang="en-US" sz="2200" dirty="0" smtClean="0">
                <a:solidFill>
                  <a:srgbClr val="000000"/>
                </a:solidFill>
              </a:rPr>
              <a:t> </a:t>
            </a:r>
            <a:r>
              <a:rPr lang="en-US" sz="2200" b="1" dirty="0" smtClean="0">
                <a:solidFill>
                  <a:srgbClr val="000000"/>
                </a:solidFill>
              </a:rPr>
              <a:t>Sr. Executive: Corporate Sales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81000" y="1690688"/>
            <a:ext cx="128587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82" tIns="32141" rIns="64282" bIns="32141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  <a:latin typeface="Humnst777 BT" pitchFamily="34" charset="0"/>
              </a:rPr>
              <a:t>Job Profile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Profile on Offer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0947" name="Picture 3" descr="E:\ANISH WORK\WORK\HR\Sales Campus PPT 2012-13\Theme1\Profile-Offer.png"/>
          <p:cNvPicPr>
            <a:picLocks noChangeAspect="1" noChangeArrowheads="1"/>
          </p:cNvPicPr>
          <p:nvPr/>
        </p:nvPicPr>
        <p:blipFill>
          <a:blip r:embed="rId4"/>
          <a:srcRect l="21000" t="5333" r="25000" b="12000"/>
          <a:stretch>
            <a:fillRect/>
          </a:stretch>
        </p:blipFill>
        <p:spPr bwMode="auto">
          <a:xfrm>
            <a:off x="5486400" y="1752600"/>
            <a:ext cx="3384755" cy="3886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72178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 rot="5400000">
            <a:off x="2750344" y="3269456"/>
            <a:ext cx="3695700" cy="523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1112" name="Group 56"/>
          <p:cNvGraphicFramePr>
            <a:graphicFrameLocks noGrp="1"/>
          </p:cNvGraphicFramePr>
          <p:nvPr/>
        </p:nvGraphicFramePr>
        <p:xfrm>
          <a:off x="1066800" y="1295400"/>
          <a:ext cx="7315200" cy="2817816"/>
        </p:xfrm>
        <a:graphic>
          <a:graphicData uri="http://schemas.openxmlformats.org/drawingml/2006/table">
            <a:tbl>
              <a:tblPr/>
              <a:tblGrid>
                <a:gridCol w="3840163"/>
                <a:gridCol w="2552700"/>
                <a:gridCol w="922337"/>
              </a:tblGrid>
              <a:tr h="2603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Compensation Details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5B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Entitlement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Per Annum (Rs.)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Annual Fixed Salary  (Grand Total)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2,84,672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Statutory Bonus (Guaranteed Pay)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8,400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Indicative Annual Variable Pay Range *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50,000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1,00,000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Mobile Reimbursements * (On Actuals)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14,400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Conveyance * (On Actuals)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48,000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Total Earning Potential (CTC)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5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4,05,472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5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4,55,472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5B0"/>
                    </a:solidFill>
                  </a:tcPr>
                </a:tc>
              </a:tr>
            </a:tbl>
          </a:graphicData>
        </a:graphic>
      </p:graphicFrame>
      <p:sp>
        <p:nvSpPr>
          <p:cNvPr id="64554" name="Rectangle 1"/>
          <p:cNvSpPr>
            <a:spLocks noChangeArrowheads="1"/>
          </p:cNvSpPr>
          <p:nvPr/>
        </p:nvSpPr>
        <p:spPr bwMode="auto">
          <a:xfrm>
            <a:off x="304800" y="4505325"/>
            <a:ext cx="8305800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n-US" sz="1400" b="1" u="sng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Annual Variable Pay: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en-US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 For the financial year </a:t>
            </a: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2013-14, </a:t>
            </a: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the indicative range of variable pay for “Outstanding” performance is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   Rs. 50,000/- to Rs. 1,00,000/-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 Statutory Bonus (Guaranteed amount which is paid on the basis of joining for the current financial year and on   pro rata basis) amount released in Oct </a:t>
            </a: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13 </a:t>
            </a:r>
            <a:endParaRPr lang="en-US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en-US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Compensation Offered </a:t>
            </a:r>
            <a:r>
              <a:rPr lang="en-US" sz="240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(till 31</a:t>
            </a:r>
            <a:r>
              <a:rPr lang="en-US" sz="2400" baseline="3000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st</a:t>
            </a:r>
            <a:r>
              <a:rPr lang="en-US" sz="240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 Mar’13)</a:t>
            </a:r>
            <a:endParaRPr lang="en-US" sz="2400" dirty="0" smtClean="0">
              <a:solidFill>
                <a:srgbClr val="0095B0"/>
              </a:solidFill>
              <a:ea typeface="Tahoma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362089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The Info Edge Growth </a:t>
            </a: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Story:</a:t>
            </a:r>
            <a:r>
              <a:rPr lang="en-US" sz="2400" dirty="0" smtClean="0">
                <a:solidFill>
                  <a:srgbClr val="0095B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416 </a:t>
            </a:r>
            <a:r>
              <a:rPr lang="en-US" sz="2400" dirty="0" err="1" smtClean="0">
                <a:solidFill>
                  <a:srgbClr val="0095B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crores</a:t>
            </a:r>
            <a:r>
              <a:rPr lang="en-US" sz="2400" dirty="0" smtClean="0">
                <a:solidFill>
                  <a:srgbClr val="0095B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in 15 years</a:t>
            </a:r>
            <a:endParaRPr lang="en-US" sz="2400" dirty="0">
              <a:solidFill>
                <a:srgbClr val="0095B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4267200" y="1143000"/>
            <a:ext cx="3238498" cy="1727200"/>
            <a:chOff x="4095703" y="1477164"/>
            <a:chExt cx="3238498" cy="1727200"/>
          </a:xfrm>
        </p:grpSpPr>
        <p:pic>
          <p:nvPicPr>
            <p:cNvPr id="205826" name="Picture 2" descr="E:\ANISH WORK\WORK\HR\Sales Campus PPT 2012-13\Theme1\strip1.png"/>
            <p:cNvPicPr>
              <a:picLocks noChangeAspect="1" noChangeArrowheads="1"/>
            </p:cNvPicPr>
            <p:nvPr/>
          </p:nvPicPr>
          <p:blipFill>
            <a:blip r:embed="rId3"/>
            <a:srcRect t="21000" b="25667"/>
            <a:stretch>
              <a:fillRect/>
            </a:stretch>
          </p:blipFill>
          <p:spPr bwMode="auto">
            <a:xfrm rot="21068147">
              <a:off x="4095703" y="1477164"/>
              <a:ext cx="3238498" cy="1727200"/>
            </a:xfrm>
            <a:prstGeom prst="rect">
              <a:avLst/>
            </a:prstGeom>
            <a:noFill/>
          </p:spPr>
        </p:pic>
        <p:sp>
          <p:nvSpPr>
            <p:cNvPr id="11" name="Rectangle 10"/>
            <p:cNvSpPr/>
            <p:nvPr/>
          </p:nvSpPr>
          <p:spPr>
            <a:xfrm rot="181338">
              <a:off x="4318421" y="1937322"/>
              <a:ext cx="261366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2200" dirty="0" smtClean="0">
                  <a:latin typeface="Times New Roman" pitchFamily="18" charset="0"/>
                  <a:cs typeface="Times New Roman" pitchFamily="18" charset="0"/>
                </a:rPr>
                <a:t>Rapid Growth – </a:t>
              </a:r>
            </a:p>
            <a:p>
              <a:pPr lvl="0"/>
              <a:r>
                <a:rPr lang="en-US" sz="2200" dirty="0" smtClean="0">
                  <a:latin typeface="Times New Roman" pitchFamily="18" charset="0"/>
                  <a:cs typeface="Times New Roman" pitchFamily="18" charset="0"/>
                </a:rPr>
                <a:t>Case Study in IIIM A</a:t>
              </a:r>
              <a:endParaRPr lang="en-US" sz="2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 rot="575008">
            <a:off x="435847" y="4812955"/>
            <a:ext cx="3200400" cy="1981200"/>
            <a:chOff x="952950" y="3245335"/>
            <a:chExt cx="3200400" cy="1981200"/>
          </a:xfrm>
        </p:grpSpPr>
        <p:pic>
          <p:nvPicPr>
            <p:cNvPr id="205827" name="Picture 3" descr="E:\ANISH WORK\WORK\HR\Sales Campus PPT 2012-13\Theme1\strip2.png"/>
            <p:cNvPicPr>
              <a:picLocks noChangeAspect="1" noChangeArrowheads="1"/>
            </p:cNvPicPr>
            <p:nvPr/>
          </p:nvPicPr>
          <p:blipFill>
            <a:blip r:embed="rId4"/>
            <a:srcRect l="4000" t="16000" r="12000" b="14667"/>
            <a:stretch>
              <a:fillRect/>
            </a:stretch>
          </p:blipFill>
          <p:spPr bwMode="auto">
            <a:xfrm rot="359697">
              <a:off x="952950" y="3245335"/>
              <a:ext cx="3200400" cy="1981200"/>
            </a:xfrm>
            <a:prstGeom prst="rect">
              <a:avLst/>
            </a:prstGeom>
            <a:noFill/>
          </p:spPr>
        </p:pic>
        <p:sp>
          <p:nvSpPr>
            <p:cNvPr id="13" name="Rectangle 12"/>
            <p:cNvSpPr/>
            <p:nvPr/>
          </p:nvSpPr>
          <p:spPr>
            <a:xfrm rot="20577274">
              <a:off x="1194377" y="3756407"/>
              <a:ext cx="2677336" cy="446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2300" dirty="0" smtClean="0">
                  <a:latin typeface="Times New Roman" pitchFamily="18" charset="0"/>
                  <a:cs typeface="Times New Roman" pitchFamily="18" charset="0"/>
                </a:rPr>
                <a:t>2500 plus employees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 rot="21274908">
            <a:off x="687660" y="3098189"/>
            <a:ext cx="2761458" cy="1784049"/>
            <a:chOff x="5297621" y="3083938"/>
            <a:chExt cx="2931467" cy="1893884"/>
          </a:xfrm>
        </p:grpSpPr>
        <p:pic>
          <p:nvPicPr>
            <p:cNvPr id="15" name="Picture 2" descr="E:\ANISH WORK\WORK\HR\Sales Campus PPT 2012-13\Theme1\strip1.png"/>
            <p:cNvPicPr>
              <a:picLocks noChangeAspect="1" noChangeArrowheads="1"/>
            </p:cNvPicPr>
            <p:nvPr/>
          </p:nvPicPr>
          <p:blipFill>
            <a:blip r:embed="rId3"/>
            <a:srcRect t="21000" b="25667"/>
            <a:stretch>
              <a:fillRect/>
            </a:stretch>
          </p:blipFill>
          <p:spPr bwMode="auto">
            <a:xfrm rot="20718609">
              <a:off x="5297621" y="3083938"/>
              <a:ext cx="2931467" cy="1893884"/>
            </a:xfrm>
            <a:prstGeom prst="rect">
              <a:avLst/>
            </a:prstGeom>
            <a:noFill/>
          </p:spPr>
        </p:pic>
        <p:sp>
          <p:nvSpPr>
            <p:cNvPr id="16" name="Rectangle 15"/>
            <p:cNvSpPr/>
            <p:nvPr/>
          </p:nvSpPr>
          <p:spPr>
            <a:xfrm rot="21431800">
              <a:off x="5812474" y="3589383"/>
              <a:ext cx="190308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The first internet</a:t>
              </a:r>
            </a:p>
            <a:p>
              <a:pPr lvl="0"/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company to be</a:t>
              </a:r>
            </a:p>
            <a:p>
              <a:pPr lvl="0"/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listed on NSE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10000" y="4038600"/>
            <a:ext cx="3352800" cy="1905000"/>
            <a:chOff x="1728400" y="4542976"/>
            <a:chExt cx="3200400" cy="1905000"/>
          </a:xfrm>
        </p:grpSpPr>
        <p:pic>
          <p:nvPicPr>
            <p:cNvPr id="17" name="Picture 4" descr="E:\ANISH WORK\WORK\HR\Sales Campus PPT 2012-13\Theme1\strip3.png"/>
            <p:cNvPicPr>
              <a:picLocks noChangeAspect="1" noChangeArrowheads="1"/>
            </p:cNvPicPr>
            <p:nvPr/>
          </p:nvPicPr>
          <p:blipFill>
            <a:blip r:embed="rId5"/>
            <a:srcRect l="8917" t="15333" r="7083" b="18000"/>
            <a:stretch>
              <a:fillRect/>
            </a:stretch>
          </p:blipFill>
          <p:spPr bwMode="auto">
            <a:xfrm rot="234157">
              <a:off x="1728400" y="4542976"/>
              <a:ext cx="3200400" cy="1905000"/>
            </a:xfrm>
            <a:prstGeom prst="rect">
              <a:avLst/>
            </a:prstGeom>
            <a:noFill/>
          </p:spPr>
        </p:pic>
        <p:sp>
          <p:nvSpPr>
            <p:cNvPr id="18" name="Rectangle 17"/>
            <p:cNvSpPr/>
            <p:nvPr/>
          </p:nvSpPr>
          <p:spPr>
            <a:xfrm rot="21249694">
              <a:off x="1968889" y="5103987"/>
              <a:ext cx="281936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70 offices in 34 cities India </a:t>
              </a:r>
            </a:p>
            <a:p>
              <a:pPr lvl="0"/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&amp; 4 International Offices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 rot="433128">
            <a:off x="411807" y="1488928"/>
            <a:ext cx="3200400" cy="1905000"/>
            <a:chOff x="518317" y="1402102"/>
            <a:chExt cx="3200400" cy="1905000"/>
          </a:xfrm>
        </p:grpSpPr>
        <p:pic>
          <p:nvPicPr>
            <p:cNvPr id="24" name="Picture 4" descr="E:\ANISH WORK\WORK\HR\Sales Campus PPT 2012-13\Theme1\strip3.png"/>
            <p:cNvPicPr>
              <a:picLocks noChangeAspect="1" noChangeArrowheads="1"/>
            </p:cNvPicPr>
            <p:nvPr/>
          </p:nvPicPr>
          <p:blipFill>
            <a:blip r:embed="rId5"/>
            <a:srcRect l="8917" t="15333" r="7083" b="18000"/>
            <a:stretch>
              <a:fillRect/>
            </a:stretch>
          </p:blipFill>
          <p:spPr bwMode="auto">
            <a:xfrm rot="234157">
              <a:off x="518317" y="1402102"/>
              <a:ext cx="3200400" cy="1905000"/>
            </a:xfrm>
            <a:prstGeom prst="rect">
              <a:avLst/>
            </a:prstGeom>
            <a:noFill/>
          </p:spPr>
        </p:pic>
        <p:sp>
          <p:nvSpPr>
            <p:cNvPr id="25" name="Rectangle 24"/>
            <p:cNvSpPr/>
            <p:nvPr/>
          </p:nvSpPr>
          <p:spPr>
            <a:xfrm rot="21249694">
              <a:off x="991159" y="1901413"/>
              <a:ext cx="240322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India’s No. 1</a:t>
              </a:r>
            </a:p>
            <a:p>
              <a:pPr lvl="0"/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internet company 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85800" y="1219200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Today I Am:</a:t>
            </a:r>
            <a:endParaRPr lang="en-US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057400" y="5638800"/>
            <a:ext cx="662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i="1" dirty="0" smtClean="0"/>
              <a:t>Ever evolving Info Edge!!</a:t>
            </a:r>
            <a:endParaRPr lang="en-US" sz="2000" b="1" i="1" dirty="0"/>
          </a:p>
        </p:txBody>
      </p:sp>
      <p:pic>
        <p:nvPicPr>
          <p:cNvPr id="205830" name="Picture 6" descr="E:\ANISH WORK\WORK\HR\Sales Campus PPT 2012-13\Theme1\news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0400" y="2819400"/>
            <a:ext cx="1905000" cy="2373313"/>
          </a:xfrm>
          <a:prstGeom prst="rect">
            <a:avLst/>
          </a:prstGeom>
          <a:noFill/>
        </p:spPr>
      </p:pic>
      <p:grpSp>
        <p:nvGrpSpPr>
          <p:cNvPr id="28" name="Group 27"/>
          <p:cNvGrpSpPr/>
          <p:nvPr/>
        </p:nvGrpSpPr>
        <p:grpSpPr>
          <a:xfrm rot="575008">
            <a:off x="3510638" y="2510425"/>
            <a:ext cx="5640842" cy="2368985"/>
            <a:chOff x="552847" y="2965521"/>
            <a:chExt cx="5640842" cy="2240168"/>
          </a:xfrm>
        </p:grpSpPr>
        <p:pic>
          <p:nvPicPr>
            <p:cNvPr id="29" name="Picture 3" descr="E:\ANISH WORK\WORK\HR\Sales Campus PPT 2012-13\Theme1\strip2.png"/>
            <p:cNvPicPr>
              <a:picLocks noChangeAspect="1" noChangeArrowheads="1"/>
            </p:cNvPicPr>
            <p:nvPr/>
          </p:nvPicPr>
          <p:blipFill>
            <a:blip r:embed="rId4"/>
            <a:srcRect l="4000" t="16000" r="12000" b="14667"/>
            <a:stretch>
              <a:fillRect/>
            </a:stretch>
          </p:blipFill>
          <p:spPr bwMode="auto">
            <a:xfrm rot="359697">
              <a:off x="552847" y="2965521"/>
              <a:ext cx="3595097" cy="2240168"/>
            </a:xfrm>
            <a:prstGeom prst="rect">
              <a:avLst/>
            </a:prstGeom>
            <a:noFill/>
          </p:spPr>
        </p:pic>
        <p:sp>
          <p:nvSpPr>
            <p:cNvPr id="30" name="Rectangle 29"/>
            <p:cNvSpPr/>
            <p:nvPr/>
          </p:nvSpPr>
          <p:spPr>
            <a:xfrm rot="20577274">
              <a:off x="764293" y="3177069"/>
              <a:ext cx="5429396" cy="1091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sz="2300" dirty="0" smtClean="0">
                  <a:latin typeface="Times New Roman" pitchFamily="18" charset="0"/>
                  <a:cs typeface="Times New Roman" pitchFamily="18" charset="0"/>
                </a:rPr>
                <a:t>Only “dot com” player </a:t>
              </a:r>
            </a:p>
            <a:p>
              <a:pPr lvl="0"/>
              <a:r>
                <a:rPr lang="en-US" sz="2300" dirty="0" smtClean="0">
                  <a:latin typeface="Times New Roman" pitchFamily="18" charset="0"/>
                  <a:cs typeface="Times New Roman" pitchFamily="18" charset="0"/>
                </a:rPr>
                <a:t>With a huge sales force </a:t>
              </a:r>
            </a:p>
            <a:p>
              <a:pPr lvl="0"/>
              <a:r>
                <a:rPr lang="en-US" sz="2300" dirty="0" smtClean="0">
                  <a:latin typeface="Times New Roman" pitchFamily="18" charset="0"/>
                  <a:cs typeface="Times New Roman" pitchFamily="18" charset="0"/>
                </a:rPr>
                <a:t>of 1950 Employees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46554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 rot="5400000">
            <a:off x="2750344" y="3269456"/>
            <a:ext cx="3695700" cy="523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1112" name="Group 56"/>
          <p:cNvGraphicFramePr>
            <a:graphicFrameLocks noGrp="1"/>
          </p:cNvGraphicFramePr>
          <p:nvPr/>
        </p:nvGraphicFramePr>
        <p:xfrm>
          <a:off x="1066800" y="1295400"/>
          <a:ext cx="7315200" cy="2817816"/>
        </p:xfrm>
        <a:graphic>
          <a:graphicData uri="http://schemas.openxmlformats.org/drawingml/2006/table">
            <a:tbl>
              <a:tblPr/>
              <a:tblGrid>
                <a:gridCol w="3840163"/>
                <a:gridCol w="2552700"/>
                <a:gridCol w="922337"/>
              </a:tblGrid>
              <a:tr h="2603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Compensation Details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5B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Entitlement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Per Annum (Rs.)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Annual Fixed Salary  (Grand Total)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3,05,631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Statutory Bonus (Guaranteed Pay)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           8,400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Indicative Annual Variable Pay Range *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            50,000 -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1,00,000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Mobile Reimbursements * (On Actuals)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          14,400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Conveyance * (On Actuals)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          48,000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Total Earning Potential (CTC)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5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          4,26,431 -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5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4,76,431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5B0"/>
                    </a:solidFill>
                  </a:tcPr>
                </a:tc>
              </a:tr>
            </a:tbl>
          </a:graphicData>
        </a:graphic>
      </p:graphicFrame>
      <p:sp>
        <p:nvSpPr>
          <p:cNvPr id="64554" name="Rectangle 1"/>
          <p:cNvSpPr>
            <a:spLocks noChangeArrowheads="1"/>
          </p:cNvSpPr>
          <p:nvPr/>
        </p:nvSpPr>
        <p:spPr bwMode="auto">
          <a:xfrm>
            <a:off x="304800" y="4505325"/>
            <a:ext cx="8305800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n-US" sz="1400" b="1" u="sng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Annual Variable Pay: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en-US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 For the financial year 2013-14, the indicative range of variable pay for “Outstanding” performance is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    Rs. 50,000/- to Rs. 1,00,000/-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 Statutory Bonus (Guaranteed amount which is paid on the basis of joining for the current financial year and on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n-US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    pro rata basis) amount released in Oct 13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en-US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Compensation </a:t>
            </a:r>
            <a:r>
              <a:rPr lang="en-US" sz="2400" dirty="0" err="1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w.e.f</a:t>
            </a: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. 1</a:t>
            </a:r>
            <a:r>
              <a:rPr lang="en-US" sz="2400" baseline="300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st</a:t>
            </a: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 April 2013</a:t>
            </a:r>
            <a:endParaRPr lang="en-US" sz="2400" dirty="0" smtClean="0">
              <a:solidFill>
                <a:srgbClr val="0095B0"/>
              </a:solidFill>
              <a:latin typeface="+mj-lt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44098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2941638" y="2244725"/>
            <a:ext cx="3160712" cy="2944813"/>
          </a:xfrm>
          <a:prstGeom prst="ellipse">
            <a:avLst/>
          </a:prstGeom>
          <a:solidFill>
            <a:srgbClr val="0095B0"/>
          </a:solidFill>
          <a:ln w="25400" algn="ctr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 lIns="64282" tIns="32141" rIns="64282" bIns="3214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5832475" y="2833688"/>
            <a:ext cx="1663700" cy="1606550"/>
          </a:xfrm>
          <a:prstGeom prst="ellipse">
            <a:avLst/>
          </a:prstGeom>
          <a:solidFill>
            <a:srgbClr val="CCFF66"/>
          </a:solidFill>
          <a:ln w="25400" algn="ctr">
            <a:solidFill>
              <a:schemeClr val="bg2"/>
            </a:solidFill>
            <a:round/>
            <a:headEnd/>
            <a:tailEnd/>
          </a:ln>
        </p:spPr>
        <p:txBody>
          <a:bodyPr lIns="64282" tIns="32141" rIns="64282" bIns="3214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1600200" y="2833688"/>
            <a:ext cx="1663700" cy="1606550"/>
          </a:xfrm>
          <a:prstGeom prst="ellipse">
            <a:avLst/>
          </a:prstGeom>
          <a:solidFill>
            <a:srgbClr val="FFCC66"/>
          </a:solidFill>
          <a:ln w="25400" algn="ctr">
            <a:solidFill>
              <a:srgbClr val="BEBDBD"/>
            </a:solidFill>
            <a:round/>
            <a:headEnd/>
            <a:tailEnd/>
          </a:ln>
        </p:spPr>
        <p:txBody>
          <a:bodyPr lIns="64282" tIns="32141" rIns="64282" bIns="3214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3689350" y="1012825"/>
            <a:ext cx="1663700" cy="1606550"/>
          </a:xfrm>
          <a:prstGeom prst="ellipse">
            <a:avLst/>
          </a:prstGeom>
          <a:solidFill>
            <a:srgbClr val="FF9966"/>
          </a:solidFill>
          <a:ln w="25400" algn="ctr">
            <a:solidFill>
              <a:schemeClr val="bg2"/>
            </a:solidFill>
            <a:round/>
            <a:headEnd/>
            <a:tailEnd/>
          </a:ln>
        </p:spPr>
        <p:txBody>
          <a:bodyPr lIns="64282" tIns="32141" rIns="64282" bIns="3214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5542" name="Text Box 32"/>
          <p:cNvSpPr txBox="1">
            <a:spLocks noChangeArrowheads="1"/>
          </p:cNvSpPr>
          <p:nvPr/>
        </p:nvSpPr>
        <p:spPr bwMode="auto">
          <a:xfrm>
            <a:off x="606425" y="287338"/>
            <a:ext cx="541178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82" tIns="32141" rIns="64282" bIns="32141" anchor="ctr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200" baseline="0" dirty="0" smtClean="0">
                <a:solidFill>
                  <a:srgbClr val="000000"/>
                </a:solidFill>
              </a:rPr>
              <a:t>To summarize                   </a:t>
            </a:r>
            <a:r>
              <a:rPr lang="en-US" sz="2200" b="1" i="1" baseline="0" dirty="0" smtClean="0">
                <a:solidFill>
                  <a:srgbClr val="000000"/>
                </a:solidFill>
              </a:rPr>
              <a:t>Life @ </a:t>
            </a:r>
            <a:r>
              <a:rPr lang="en-US" sz="2200" b="1" i="1" baseline="0" dirty="0" err="1" smtClean="0">
                <a:solidFill>
                  <a:srgbClr val="000000"/>
                </a:solidFill>
              </a:rPr>
              <a:t>InfoEdge</a:t>
            </a:r>
            <a:endParaRPr lang="en-US" sz="1100" b="1" i="1" baseline="0" dirty="0" smtClean="0">
              <a:solidFill>
                <a:srgbClr val="000000"/>
              </a:solidFill>
              <a:latin typeface="Humnst777 BT" pitchFamily="34" charset="0"/>
            </a:endParaRPr>
          </a:p>
        </p:txBody>
      </p:sp>
      <p:sp>
        <p:nvSpPr>
          <p:cNvPr id="65543" name="Oval 8"/>
          <p:cNvSpPr>
            <a:spLocks noChangeArrowheads="1"/>
          </p:cNvSpPr>
          <p:nvPr/>
        </p:nvSpPr>
        <p:spPr bwMode="auto">
          <a:xfrm>
            <a:off x="3689350" y="4641850"/>
            <a:ext cx="1663700" cy="1606550"/>
          </a:xfrm>
          <a:prstGeom prst="ellipse">
            <a:avLst/>
          </a:prstGeom>
          <a:solidFill>
            <a:srgbClr val="6699FF"/>
          </a:solidFill>
          <a:ln w="25400" algn="ctr">
            <a:solidFill>
              <a:srgbClr val="BEBDBD"/>
            </a:solidFill>
            <a:round/>
            <a:headEnd/>
            <a:tailEnd/>
          </a:ln>
        </p:spPr>
        <p:txBody>
          <a:bodyPr lIns="64282" tIns="32141" rIns="64282" bIns="3214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BEBDBD"/>
              </a:solidFill>
            </a:endParaRPr>
          </a:p>
        </p:txBody>
      </p:sp>
      <p:sp>
        <p:nvSpPr>
          <p:cNvPr id="65544" name="TextBox 10"/>
          <p:cNvSpPr txBox="1">
            <a:spLocks noChangeArrowheads="1"/>
          </p:cNvSpPr>
          <p:nvPr/>
        </p:nvSpPr>
        <p:spPr bwMode="auto">
          <a:xfrm>
            <a:off x="3914775" y="1455738"/>
            <a:ext cx="11906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82" tIns="32141" rIns="64282" bIns="32141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aseline="0" smtClean="0">
                <a:solidFill>
                  <a:srgbClr val="000000"/>
                </a:solidFill>
              </a:rPr>
              <a:t>Continuous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aseline="0" smtClean="0">
                <a:solidFill>
                  <a:srgbClr val="000000"/>
                </a:solidFill>
              </a:rPr>
              <a:t>Learning</a:t>
            </a:r>
          </a:p>
        </p:txBody>
      </p:sp>
      <p:sp>
        <p:nvSpPr>
          <p:cNvPr id="65545" name="TextBox 11"/>
          <p:cNvSpPr txBox="1">
            <a:spLocks noChangeArrowheads="1"/>
          </p:cNvSpPr>
          <p:nvPr/>
        </p:nvSpPr>
        <p:spPr bwMode="auto">
          <a:xfrm>
            <a:off x="3821534" y="5175250"/>
            <a:ext cx="1436266" cy="61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82" tIns="32141" rIns="64282" bIns="32141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aseline="0" dirty="0" smtClean="0">
                <a:solidFill>
                  <a:srgbClr val="000000"/>
                </a:solidFill>
              </a:rPr>
              <a:t>Exciting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aseline="0" dirty="0" smtClean="0">
                <a:solidFill>
                  <a:srgbClr val="000000"/>
                </a:solidFill>
              </a:rPr>
              <a:t>Opportunities</a:t>
            </a:r>
          </a:p>
        </p:txBody>
      </p:sp>
      <p:sp>
        <p:nvSpPr>
          <p:cNvPr id="65546" name="TextBox 12"/>
          <p:cNvSpPr txBox="1">
            <a:spLocks noChangeArrowheads="1"/>
          </p:cNvSpPr>
          <p:nvPr/>
        </p:nvSpPr>
        <p:spPr bwMode="auto">
          <a:xfrm>
            <a:off x="6427788" y="3476625"/>
            <a:ext cx="473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82" tIns="32141" rIns="64282" bIns="32141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aseline="0" smtClean="0">
                <a:solidFill>
                  <a:srgbClr val="000000"/>
                </a:solidFill>
              </a:rPr>
              <a:t>Fun</a:t>
            </a:r>
          </a:p>
        </p:txBody>
      </p:sp>
      <p:sp>
        <p:nvSpPr>
          <p:cNvPr id="65547" name="TextBox 13"/>
          <p:cNvSpPr txBox="1">
            <a:spLocks noChangeArrowheads="1"/>
          </p:cNvSpPr>
          <p:nvPr/>
        </p:nvSpPr>
        <p:spPr bwMode="auto">
          <a:xfrm>
            <a:off x="1930400" y="3422650"/>
            <a:ext cx="9969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82" tIns="32141" rIns="64282" bIns="32141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aseline="0" dirty="0" smtClean="0">
                <a:solidFill>
                  <a:srgbClr val="000000"/>
                </a:solidFill>
              </a:rPr>
              <a:t>Fast &amp;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aseline="0" dirty="0" smtClean="0">
                <a:solidFill>
                  <a:srgbClr val="000000"/>
                </a:solidFill>
              </a:rPr>
              <a:t> Dynamic</a:t>
            </a:r>
          </a:p>
        </p:txBody>
      </p:sp>
      <p:sp>
        <p:nvSpPr>
          <p:cNvPr id="65548" name="TextBox 15"/>
          <p:cNvSpPr txBox="1">
            <a:spLocks noChangeArrowheads="1"/>
          </p:cNvSpPr>
          <p:nvPr/>
        </p:nvSpPr>
        <p:spPr bwMode="auto">
          <a:xfrm>
            <a:off x="3429000" y="3117850"/>
            <a:ext cx="2235200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82" tIns="32141" rIns="64282" bIns="32141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aseline="0" smtClean="0">
                <a:solidFill>
                  <a:srgbClr val="FFFFFF"/>
                </a:solidFill>
              </a:rPr>
              <a:t>Great Place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aseline="0" smtClean="0">
                <a:solidFill>
                  <a:srgbClr val="FFFFFF"/>
                </a:solidFill>
              </a:rPr>
              <a:t>To Work</a:t>
            </a:r>
          </a:p>
        </p:txBody>
      </p:sp>
      <p:pic>
        <p:nvPicPr>
          <p:cNvPr id="192514" name="Picture 2" descr="E:\ANISH WORK\WORK\HR\Sales Campus PPT 2012-13\Resource\Goa trip_Mumba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33804">
            <a:off x="529967" y="1243059"/>
            <a:ext cx="2212113" cy="1475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2515" name="Picture 3" descr="E:\ANISH WORK\WORK\HR\Sales Campus PPT 2012-13\Resource\hyderabad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61881">
            <a:off x="6385724" y="1223086"/>
            <a:ext cx="2241402" cy="1484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2516" name="Picture 4" descr="E:\ANISH WORK\WORK\HR\Sales Campus PPT 2012-13\Resource\bangalore 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29400" y="4578924"/>
            <a:ext cx="2032000" cy="152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2517" name="Picture 5" descr="E:\ANISH WORK\WORK\HR\Campus Hiring SIte 2012\Campus Microsite 2012\Sales\DSC033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50" y="4648200"/>
            <a:ext cx="2571750" cy="1447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076165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57200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95B0"/>
                </a:solidFill>
                <a:latin typeface="Trebuchet MS" pitchFamily="34" charset="0"/>
              </a:rPr>
              <a:t>Video 3</a:t>
            </a:r>
            <a:endParaRPr lang="en-US" sz="3600" dirty="0">
              <a:solidFill>
                <a:srgbClr val="0095B0"/>
              </a:solidFill>
              <a:latin typeface="Trebuchet MS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33400" y="1103531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Cultur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14400" y="1295400"/>
            <a:ext cx="7620000" cy="4876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7885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Multiple milestones over the years</a:t>
            </a:r>
            <a:endParaRPr lang="en-US" sz="2400" dirty="0">
              <a:solidFill>
                <a:srgbClr val="0095B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3754904"/>
            <a:ext cx="1752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1997-2000</a:t>
            </a:r>
          </a:p>
          <a:p>
            <a:pPr algn="ctr"/>
            <a:r>
              <a:rPr lang="en-US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“Bootstrapping”</a:t>
            </a:r>
            <a:endParaRPr lang="en-US" sz="17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49217" y="1905000"/>
            <a:ext cx="1752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2000-2007</a:t>
            </a:r>
          </a:p>
          <a:p>
            <a:pPr algn="ctr"/>
            <a:r>
              <a:rPr lang="en-US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“Scale-up”</a:t>
            </a:r>
            <a:endParaRPr lang="en-US" sz="17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86400" y="1105525"/>
            <a:ext cx="215016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2007 onwards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“Secure the Future”</a:t>
            </a:r>
            <a:endParaRPr lang="en-US" sz="17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4572000"/>
            <a:ext cx="16764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April, 2000:</a:t>
            </a:r>
          </a:p>
          <a:p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Raised VC funding of INR 72 M</a:t>
            </a:r>
          </a:p>
          <a:p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FY 1999:</a:t>
            </a:r>
          </a:p>
          <a:p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Naukri.com broke even.</a:t>
            </a:r>
          </a:p>
          <a:p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March, 1997:</a:t>
            </a:r>
          </a:p>
          <a:p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Naukri.com launched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29339" y="2580861"/>
            <a:ext cx="1981200" cy="3889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Nov 2006:</a:t>
            </a:r>
          </a:p>
          <a:p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Public listing in India</a:t>
            </a:r>
          </a:p>
          <a:p>
            <a:pPr>
              <a:lnSpc>
                <a:spcPct val="150000"/>
              </a:lnSpc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Launched new portals:</a:t>
            </a:r>
          </a:p>
          <a:p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2006 - Naukrigulf.com</a:t>
            </a:r>
          </a:p>
          <a:p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2005 - 99acres.com</a:t>
            </a:r>
          </a:p>
          <a:p>
            <a:pPr>
              <a:lnSpc>
                <a:spcPct val="150000"/>
              </a:lnSpc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September  2004:</a:t>
            </a:r>
          </a:p>
          <a:p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Acquired </a:t>
            </a:r>
            <a:r>
              <a:rPr lang="en-US" sz="105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Jeevansathi</a:t>
            </a:r>
            <a:endParaRPr lang="en-US" sz="105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September  2003:</a:t>
            </a:r>
          </a:p>
          <a:p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Started TV advertising</a:t>
            </a:r>
          </a:p>
          <a:p>
            <a:pPr>
              <a:lnSpc>
                <a:spcPct val="150000"/>
              </a:lnSpc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September  2002:</a:t>
            </a:r>
          </a:p>
          <a:p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Turned profitable post VC</a:t>
            </a:r>
          </a:p>
          <a:p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funding</a:t>
            </a:r>
          </a:p>
          <a:p>
            <a:pPr>
              <a:lnSpc>
                <a:spcPct val="150000"/>
              </a:lnSpc>
            </a:pPr>
            <a:r>
              <a:rPr lang="en-US" sz="105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November, 2000: </a:t>
            </a:r>
          </a:p>
          <a:p>
            <a:r>
              <a:rPr lang="en-US" sz="10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Acquired Quadrangle business</a:t>
            </a:r>
          </a:p>
          <a:p>
            <a:endParaRPr lang="en-US" sz="105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05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05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05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05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05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05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15000" y="1905000"/>
            <a:ext cx="167640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Expansion of main business</a:t>
            </a:r>
          </a:p>
          <a:p>
            <a:endParaRPr lang="en-US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1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Capitalising</a:t>
            </a:r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on growth opportunities</a:t>
            </a:r>
          </a:p>
          <a:p>
            <a:endParaRPr lang="en-US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Ability to attract and retain talent</a:t>
            </a:r>
          </a:p>
          <a:p>
            <a:endParaRPr lang="en-US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Scaling up new businesses</a:t>
            </a:r>
          </a:p>
          <a:p>
            <a:endParaRPr lang="en-US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Investing in start-ups</a:t>
            </a:r>
          </a:p>
          <a:p>
            <a:endParaRPr lang="en-US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249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5400000">
            <a:off x="3597998" y="3412402"/>
            <a:ext cx="1383166" cy="197162"/>
          </a:xfrm>
          <a:prstGeom prst="triangle">
            <a:avLst>
              <a:gd name="adj" fmla="val 50000"/>
            </a:avLst>
          </a:prstGeom>
          <a:solidFill>
            <a:srgbClr val="BEBDB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lIns="45718" tIns="45718" rIns="45718" bIns="45718" anchor="ctr"/>
          <a:lstStyle/>
          <a:p>
            <a:pPr algn="ctr" eaLnBrk="0" hangingPunct="0"/>
            <a:endParaRPr lang="en-IN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374" y="1219200"/>
            <a:ext cx="4165227" cy="48006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Strong Performance Track Records Consistently</a:t>
            </a:r>
            <a:endParaRPr lang="en-US" sz="2400" dirty="0">
              <a:solidFill>
                <a:srgbClr val="0095B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17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609601" y="1113184"/>
            <a:ext cx="3429000" cy="1524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lIns="108000" tIns="144000" rIns="18000" bIns="36000"/>
          <a:lstStyle/>
          <a:p>
            <a:pPr marL="182563" lvl="1" indent="-182563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</a:pPr>
            <a:r>
              <a:rPr lang="en-US" sz="1500" dirty="0" smtClean="0">
                <a:solidFill>
                  <a:srgbClr val="000000"/>
                </a:solidFill>
              </a:rPr>
              <a:t>India’s leading online company with</a:t>
            </a:r>
          </a:p>
          <a:p>
            <a:pPr marL="288925" lvl="2" indent="-228600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Strong brands</a:t>
            </a:r>
          </a:p>
          <a:p>
            <a:pPr marL="288925" lvl="2" indent="-228600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Growing business</a:t>
            </a:r>
          </a:p>
          <a:p>
            <a:pPr marL="288925" lvl="2" indent="-228600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Experienced management team</a:t>
            </a:r>
          </a:p>
          <a:p>
            <a:pPr marL="288925" lvl="2" indent="-228600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Investments in internet startup ventures</a:t>
            </a:r>
          </a:p>
          <a:p>
            <a:pPr marL="803275" lvl="2" indent="-161925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  <a:buFont typeface="Arial" charset="0"/>
              <a:buNone/>
            </a:pPr>
            <a:endParaRPr lang="en-US" sz="1200" dirty="0">
              <a:solidFill>
                <a:srgbClr val="000000"/>
              </a:solidFill>
            </a:endParaRPr>
          </a:p>
          <a:p>
            <a:pPr marL="182563" lvl="1" indent="-182563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</a:pPr>
            <a:endParaRPr lang="en-US" sz="1200" dirty="0">
              <a:solidFill>
                <a:srgbClr val="000000"/>
              </a:solidFill>
            </a:endParaRPr>
          </a:p>
          <a:p>
            <a:pPr marL="803275" lvl="2" indent="-161925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</a:pPr>
            <a:endParaRPr lang="en-US" sz="1100" dirty="0">
              <a:solidFill>
                <a:srgbClr val="000000"/>
              </a:solidFill>
              <a:latin typeface="Arial" charset="0"/>
            </a:endParaRPr>
          </a:p>
          <a:p>
            <a:pPr marL="182563" lvl="1" indent="-182563" algn="ctr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  <a:buFont typeface="Arial" pitchFamily="34" charset="0"/>
              <a:buChar char="•"/>
            </a:pPr>
            <a:endParaRPr lang="en-US" sz="1100" dirty="0">
              <a:solidFill>
                <a:srgbClr val="000000"/>
              </a:solidFill>
              <a:latin typeface="Arial" charset="0"/>
            </a:endParaRPr>
          </a:p>
          <a:p>
            <a:pPr marL="182563" lvl="1" indent="-182563" algn="ctr" eaLnBrk="0" hangingPunct="0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  <a:buFont typeface="Arial" charset="0"/>
              <a:buChar char="–"/>
            </a:pPr>
            <a:endParaRPr lang="en-IN" sz="11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Rectangle 17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609600" y="2667000"/>
            <a:ext cx="3462097" cy="9144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lIns="108000" tIns="144000" rIns="18000" bIns="36000"/>
          <a:lstStyle/>
          <a:p>
            <a:r>
              <a:rPr lang="en-US" sz="1400" dirty="0" smtClean="0"/>
              <a:t>Rapid growth historically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   Revenue CAGR of 31% over FY06-12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   INR 4.16 billion revenue in FY2012</a:t>
            </a:r>
            <a:endParaRPr lang="en-IN" sz="1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7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609600" y="3614532"/>
            <a:ext cx="3462097" cy="5334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lIns="108000" tIns="144000" rIns="18000" bIns="36000"/>
          <a:lstStyle/>
          <a:p>
            <a:r>
              <a:rPr lang="en-US" sz="1400" dirty="0" smtClean="0"/>
              <a:t>~ INR 36 billion market capitalization</a:t>
            </a:r>
            <a:endParaRPr lang="en-IN" sz="1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609600" y="4194312"/>
            <a:ext cx="3462097" cy="9144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lIns="108000" tIns="144000" rIns="18000" bIns="36000"/>
          <a:lstStyle/>
          <a:p>
            <a:r>
              <a:rPr lang="en-US" sz="1400" dirty="0" smtClean="0"/>
              <a:t>Strong cash flow generation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  Cash &amp; liquid assets INR 5.3 billion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  Negative working capital</a:t>
            </a:r>
            <a:endParaRPr lang="en-IN" sz="1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609600" y="5155094"/>
            <a:ext cx="3462097" cy="124570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lIns="108000" tIns="144000" rIns="18000" bIns="36000"/>
          <a:lstStyle/>
          <a:p>
            <a:r>
              <a:rPr lang="en-US" sz="1400" dirty="0" smtClean="0"/>
              <a:t>Diversified business portfolio within the company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  </a:t>
            </a:r>
            <a:r>
              <a:rPr lang="en-US" sz="1300" dirty="0" smtClean="0"/>
              <a:t>Share of revenues from verticals other</a:t>
            </a:r>
          </a:p>
          <a:p>
            <a:r>
              <a:rPr lang="en-US" sz="1300" dirty="0" smtClean="0"/>
              <a:t>     than recruitment has grown from 5% in</a:t>
            </a:r>
          </a:p>
          <a:p>
            <a:r>
              <a:rPr lang="en-US" sz="1300" dirty="0" smtClean="0"/>
              <a:t>     FY06 to 19% in FY12</a:t>
            </a:r>
            <a:endParaRPr lang="en-IN" sz="13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122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4122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162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="" xmlns:p14="http://schemas.microsoft.com/office/powerpoint/2010/main" val="692180549"/>
              </p:ext>
            </p:extLst>
          </p:nvPr>
        </p:nvGraphicFramePr>
        <p:xfrm>
          <a:off x="152400" y="1105119"/>
          <a:ext cx="8610600" cy="5151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2400" y="452735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400" dirty="0" smtClean="0">
                <a:solidFill>
                  <a:srgbClr val="0095B0"/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Naukri.com - </a:t>
            </a:r>
            <a:r>
              <a:rPr lang="pt-BR" sz="2400" dirty="0" smtClean="0">
                <a:solidFill>
                  <a:srgbClr val="0095B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India’s No 1 Job Site</a:t>
            </a:r>
            <a:endParaRPr lang="en-US" sz="2400" dirty="0">
              <a:solidFill>
                <a:srgbClr val="0095B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04800" y="1066800"/>
            <a:ext cx="8229600" cy="158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13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SxLo69M0GBDF_dhxy9K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yAEXIIjs0u7KAXh9dQ6.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0_yACTSJkW_a4BrB946l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SxLo69M0GBDF_dhxy9K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TGCI1kCk2bYVmt8rS1.g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</TotalTime>
  <Words>1838</Words>
  <Application>Microsoft Office PowerPoint</Application>
  <PresentationFormat>On-screen Show (4:3)</PresentationFormat>
  <Paragraphs>356</Paragraphs>
  <Slides>42</Slides>
  <Notes>12</Notes>
  <HiddenSlides>0</HiddenSlides>
  <MMClips>3</MMClips>
  <ScaleCrop>false</ScaleCrop>
  <HeadingPairs>
    <vt:vector size="6" baseType="variant">
      <vt:variant>
        <vt:lpstr>Theme</vt:lpstr>
      </vt:variant>
      <vt:variant>
        <vt:i4>15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8" baseType="lpstr">
      <vt:lpstr>Office Theme</vt:lpstr>
      <vt:lpstr>1_Office Theme</vt:lpstr>
      <vt:lpstr>8_Office Theme</vt:lpstr>
      <vt:lpstr>10_Office Theme</vt:lpstr>
      <vt:lpstr>11_Office Theme</vt:lpstr>
      <vt:lpstr>13_Office Theme</vt:lpstr>
      <vt:lpstr>14_Office Theme</vt:lpstr>
      <vt:lpstr>15_Office Theme</vt:lpstr>
      <vt:lpstr>2_Office Theme</vt:lpstr>
      <vt:lpstr>3_Office Theme</vt:lpstr>
      <vt:lpstr>5_Office Theme</vt:lpstr>
      <vt:lpstr>6_Office Theme</vt:lpstr>
      <vt:lpstr>17_Office Theme</vt:lpstr>
      <vt:lpstr>4_Default Design</vt:lpstr>
      <vt:lpstr>4_Office Theme</vt:lpstr>
      <vt:lpstr>Image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 Other Businesses 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anish.abraham</dc:creator>
  <cp:lastModifiedBy>sbhardwaj</cp:lastModifiedBy>
  <cp:revision>270</cp:revision>
  <dcterms:created xsi:type="dcterms:W3CDTF">2012-10-18T11:27:45Z</dcterms:created>
  <dcterms:modified xsi:type="dcterms:W3CDTF">2012-12-06T10:12:40Z</dcterms:modified>
</cp:coreProperties>
</file>